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embeddedFontLst>
    <p:embeddedFont>
      <p:font typeface="Maven Pro SemiBold"/>
      <p:regular r:id="rId41"/>
      <p:bold r:id="rId42"/>
    </p:embeddedFont>
    <p:embeddedFont>
      <p:font typeface="Nunito"/>
      <p:regular r:id="rId43"/>
      <p:bold r:id="rId44"/>
      <p:italic r:id="rId45"/>
      <p:boldItalic r:id="rId46"/>
    </p:embeddedFont>
    <p:embeddedFont>
      <p:font typeface="Maven Pro"/>
      <p:regular r:id="rId47"/>
      <p:bold r:id="rId48"/>
    </p:embeddedFont>
    <p:embeddedFont>
      <p:font typeface="Maven Pro Medium"/>
      <p:regular r:id="rId49"/>
      <p:bold r:id="rId50"/>
    </p:embeddedFont>
    <p:embeddedFont>
      <p:font typeface="Alfa Slab One"/>
      <p:regular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MavenProSemiBold-bold.fntdata"/><Relationship Id="rId41" Type="http://schemas.openxmlformats.org/officeDocument/2006/relationships/font" Target="fonts/MavenProSemiBold-regular.fntdata"/><Relationship Id="rId44" Type="http://schemas.openxmlformats.org/officeDocument/2006/relationships/font" Target="fonts/Nunito-bold.fntdata"/><Relationship Id="rId43" Type="http://schemas.openxmlformats.org/officeDocument/2006/relationships/font" Target="fonts/Nunito-regular.fntdata"/><Relationship Id="rId46" Type="http://schemas.openxmlformats.org/officeDocument/2006/relationships/font" Target="fonts/Nunito-boldItalic.fntdata"/><Relationship Id="rId45" Type="http://schemas.openxmlformats.org/officeDocument/2006/relationships/font" Target="fonts/Nuni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avenPro-bold.fntdata"/><Relationship Id="rId47" Type="http://schemas.openxmlformats.org/officeDocument/2006/relationships/font" Target="fonts/MavenPro-regular.fntdata"/><Relationship Id="rId49" Type="http://schemas.openxmlformats.org/officeDocument/2006/relationships/font" Target="fonts/MavenPro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AlfaSlabOne-regular.fntdata"/><Relationship Id="rId50" Type="http://schemas.openxmlformats.org/officeDocument/2006/relationships/font" Target="fonts/MavenProMedium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f291ca0c65_1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f291ca0c65_1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0c3b6a33a5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0c3b6a33a5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f291ca0c65_1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f291ca0c65_1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f291ca0c6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f291ca0c6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f291ca0c65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f291ca0c65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b672088a12_0_5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b672088a12_0_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89991494a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89991494a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b672088a12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b672088a12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0c3b6a33a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20c3b6a33a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f291ca0c6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1f291ca0c6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e2bd2ac98_0_316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e2bd2ac98_0_316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0e64288d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20e64288d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f291ca0c65_1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1f291ca0c65_1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0e64288d0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20e64288d0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0e64288d0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20e64288d0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0e64288d0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20e64288d0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0e64288d03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20e64288d03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0e64288d03_1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20e64288d03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20e64288d03_1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20e64288d03_1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20e64288d03_1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20e64288d03_1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20e64288d03_1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20e64288d03_1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f291ca0c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f291ca0c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1f291ca0c65_1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1f291ca0c65_1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20e64288d03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20e64288d03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20e64288d03_1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20e64288d03_1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b672088a12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b672088a12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20e64288d03_1_4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20e64288d03_1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20e926706a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20e926706a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b60e28aca1_0_10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b60e28aca1_0_10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0e64288d03_1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0e64288d03_1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672088a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b672088a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0e64288d03_1_5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0e64288d03_1_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0e64288d03_1_5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0e64288d03_1_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f291ca0c65_1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f291ca0c65_1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hyperlink" Target="http://bit.ly/2Tynxth" TargetMode="External"/><Relationship Id="rId5" Type="http://schemas.openxmlformats.org/officeDocument/2006/relationships/hyperlink" Target="http://bit.ly/2TyoMsr" TargetMode="External"/><Relationship Id="rId6" Type="http://schemas.openxmlformats.org/officeDocument/2006/relationships/hyperlink" Target="http://bit.ly/2TtBDfr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3">
            <a:alphaModFix/>
          </a:blip>
          <a:srcRect b="40350" l="0" r="0" t="40348"/>
          <a:stretch/>
        </p:blipFill>
        <p:spPr>
          <a:xfrm>
            <a:off x="0" y="4134675"/>
            <a:ext cx="9143998" cy="100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720000" y="692400"/>
            <a:ext cx="4227300" cy="323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000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20000" y="4207800"/>
            <a:ext cx="7704000" cy="39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700">
                <a:solidFill>
                  <a:srgbClr val="064554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hasCustomPrompt="1" type="title"/>
          </p:nvPr>
        </p:nvSpPr>
        <p:spPr>
          <a:xfrm>
            <a:off x="3572697" y="1528075"/>
            <a:ext cx="3859800" cy="141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0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3595036" y="3037625"/>
            <a:ext cx="36765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3"/>
          <p:cNvPicPr preferRelativeResize="0"/>
          <p:nvPr/>
        </p:nvPicPr>
        <p:blipFill rotWithShape="1">
          <a:blip r:embed="rId2">
            <a:alphaModFix/>
          </a:blip>
          <a:srcRect b="38675" l="0" r="0" t="38675"/>
          <a:stretch/>
        </p:blipFill>
        <p:spPr>
          <a:xfrm>
            <a:off x="0" y="-27150"/>
            <a:ext cx="9143998" cy="118387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9" name="Google Shape;49;p13"/>
          <p:cNvSpPr txBox="1"/>
          <p:nvPr>
            <p:ph hasCustomPrompt="1" idx="2" type="title"/>
          </p:nvPr>
        </p:nvSpPr>
        <p:spPr>
          <a:xfrm>
            <a:off x="706419" y="1945950"/>
            <a:ext cx="1071600" cy="6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/>
          <p:nvPr>
            <p:ph idx="1" type="subTitle"/>
          </p:nvPr>
        </p:nvSpPr>
        <p:spPr>
          <a:xfrm>
            <a:off x="1953544" y="1830500"/>
            <a:ext cx="1853100" cy="36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Alfa Slab One"/>
              <a:buNone/>
              <a:defRPr sz="2000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3" type="subTitle"/>
          </p:nvPr>
        </p:nvSpPr>
        <p:spPr>
          <a:xfrm>
            <a:off x="1953544" y="2169225"/>
            <a:ext cx="2446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0645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2" name="Google Shape;52;p13"/>
          <p:cNvSpPr txBox="1"/>
          <p:nvPr>
            <p:ph hasCustomPrompt="1" idx="4" type="title"/>
          </p:nvPr>
        </p:nvSpPr>
        <p:spPr>
          <a:xfrm>
            <a:off x="4755381" y="1945950"/>
            <a:ext cx="1071600" cy="6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/>
          <p:nvPr>
            <p:ph idx="5" type="subTitle"/>
          </p:nvPr>
        </p:nvSpPr>
        <p:spPr>
          <a:xfrm>
            <a:off x="5992981" y="1830500"/>
            <a:ext cx="1812900" cy="36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Alfa Slab One"/>
              <a:buNone/>
              <a:defRPr sz="2000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6" type="subTitle"/>
          </p:nvPr>
        </p:nvSpPr>
        <p:spPr>
          <a:xfrm>
            <a:off x="5992981" y="2169225"/>
            <a:ext cx="2446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0645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5" name="Google Shape;55;p13"/>
          <p:cNvSpPr txBox="1"/>
          <p:nvPr>
            <p:ph hasCustomPrompt="1" idx="7" type="title"/>
          </p:nvPr>
        </p:nvSpPr>
        <p:spPr>
          <a:xfrm>
            <a:off x="706419" y="3622950"/>
            <a:ext cx="1071600" cy="6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/>
          <p:nvPr>
            <p:ph idx="8" type="subTitle"/>
          </p:nvPr>
        </p:nvSpPr>
        <p:spPr>
          <a:xfrm>
            <a:off x="1953544" y="3536775"/>
            <a:ext cx="1853100" cy="36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Alfa Slab One"/>
              <a:buNone/>
              <a:defRPr sz="2000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9" type="subTitle"/>
          </p:nvPr>
        </p:nvSpPr>
        <p:spPr>
          <a:xfrm>
            <a:off x="1953544" y="3875500"/>
            <a:ext cx="2446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0645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8" name="Google Shape;58;p13"/>
          <p:cNvSpPr txBox="1"/>
          <p:nvPr>
            <p:ph hasCustomPrompt="1" idx="13" type="title"/>
          </p:nvPr>
        </p:nvSpPr>
        <p:spPr>
          <a:xfrm>
            <a:off x="4755381" y="3622950"/>
            <a:ext cx="1071600" cy="6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/>
          <p:nvPr>
            <p:ph idx="14" type="subTitle"/>
          </p:nvPr>
        </p:nvSpPr>
        <p:spPr>
          <a:xfrm>
            <a:off x="5992919" y="3536775"/>
            <a:ext cx="1812900" cy="36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Alfa Slab One"/>
              <a:buNone/>
              <a:defRPr sz="2000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5" type="subTitle"/>
          </p:nvPr>
        </p:nvSpPr>
        <p:spPr>
          <a:xfrm>
            <a:off x="5992919" y="3875500"/>
            <a:ext cx="2446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0645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2">
            <a:alphaModFix/>
          </a:blip>
          <a:srcRect b="9795" l="7869" r="7877" t="12462"/>
          <a:stretch/>
        </p:blipFill>
        <p:spPr>
          <a:xfrm>
            <a:off x="720000" y="540000"/>
            <a:ext cx="7703999" cy="406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title"/>
          </p:nvPr>
        </p:nvSpPr>
        <p:spPr>
          <a:xfrm>
            <a:off x="1541475" y="1322063"/>
            <a:ext cx="6061200" cy="188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25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3441400" y="3367238"/>
            <a:ext cx="2289900" cy="45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Alfa Slab One"/>
              <a:buNone/>
              <a:defRPr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TITLE_AND_TWO_COLUMNS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2">
            <a:alphaModFix/>
          </a:blip>
          <a:srcRect b="38675" l="0" r="0" t="38675"/>
          <a:stretch/>
        </p:blipFill>
        <p:spPr>
          <a:xfrm>
            <a:off x="0" y="-27150"/>
            <a:ext cx="9143998" cy="118387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712650" y="4030800"/>
            <a:ext cx="227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2" type="subTitle"/>
          </p:nvPr>
        </p:nvSpPr>
        <p:spPr>
          <a:xfrm>
            <a:off x="916350" y="3715050"/>
            <a:ext cx="1863900" cy="39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3" type="subTitle"/>
          </p:nvPr>
        </p:nvSpPr>
        <p:spPr>
          <a:xfrm>
            <a:off x="3436350" y="4030800"/>
            <a:ext cx="227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4" type="subTitle"/>
          </p:nvPr>
        </p:nvSpPr>
        <p:spPr>
          <a:xfrm>
            <a:off x="3640100" y="3715050"/>
            <a:ext cx="1863900" cy="39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2" name="Google Shape;72;p15"/>
          <p:cNvSpPr txBox="1"/>
          <p:nvPr>
            <p:ph idx="5" type="subTitle"/>
          </p:nvPr>
        </p:nvSpPr>
        <p:spPr>
          <a:xfrm>
            <a:off x="6152700" y="4030800"/>
            <a:ext cx="227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6" type="subTitle"/>
          </p:nvPr>
        </p:nvSpPr>
        <p:spPr>
          <a:xfrm>
            <a:off x="6356450" y="3715050"/>
            <a:ext cx="1863900" cy="39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4" name="Google Shape;74;p15"/>
          <p:cNvSpPr txBox="1"/>
          <p:nvPr>
            <p:ph idx="7" type="subTitle"/>
          </p:nvPr>
        </p:nvSpPr>
        <p:spPr>
          <a:xfrm>
            <a:off x="712650" y="2291750"/>
            <a:ext cx="227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8" type="subTitle"/>
          </p:nvPr>
        </p:nvSpPr>
        <p:spPr>
          <a:xfrm>
            <a:off x="916350" y="1976000"/>
            <a:ext cx="1863900" cy="39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9" type="subTitle"/>
          </p:nvPr>
        </p:nvSpPr>
        <p:spPr>
          <a:xfrm>
            <a:off x="3436350" y="2291750"/>
            <a:ext cx="227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3" type="subTitle"/>
          </p:nvPr>
        </p:nvSpPr>
        <p:spPr>
          <a:xfrm>
            <a:off x="3640100" y="1976000"/>
            <a:ext cx="1863900" cy="39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8" name="Google Shape;78;p15"/>
          <p:cNvSpPr txBox="1"/>
          <p:nvPr>
            <p:ph idx="14" type="subTitle"/>
          </p:nvPr>
        </p:nvSpPr>
        <p:spPr>
          <a:xfrm>
            <a:off x="6152700" y="2291750"/>
            <a:ext cx="227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5" type="subTitle"/>
          </p:nvPr>
        </p:nvSpPr>
        <p:spPr>
          <a:xfrm>
            <a:off x="6356450" y="1976000"/>
            <a:ext cx="1863900" cy="39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TITLE_AND_TWO_COLUMNS_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 rotWithShape="1">
          <a:blip r:embed="rId2">
            <a:alphaModFix/>
          </a:blip>
          <a:srcRect b="38675" l="0" r="0" t="38675"/>
          <a:stretch/>
        </p:blipFill>
        <p:spPr>
          <a:xfrm>
            <a:off x="0" y="-27150"/>
            <a:ext cx="9143998" cy="118387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3" name="Google Shape;83;p16"/>
          <p:cNvSpPr txBox="1"/>
          <p:nvPr>
            <p:ph idx="1" type="subTitle"/>
          </p:nvPr>
        </p:nvSpPr>
        <p:spPr>
          <a:xfrm>
            <a:off x="720000" y="3819875"/>
            <a:ext cx="22713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2" type="subTitle"/>
          </p:nvPr>
        </p:nvSpPr>
        <p:spPr>
          <a:xfrm>
            <a:off x="6152700" y="3819875"/>
            <a:ext cx="22713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3" type="subTitle"/>
          </p:nvPr>
        </p:nvSpPr>
        <p:spPr>
          <a:xfrm>
            <a:off x="1127388" y="3359425"/>
            <a:ext cx="1863900" cy="39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4" type="subTitle"/>
          </p:nvPr>
        </p:nvSpPr>
        <p:spPr>
          <a:xfrm>
            <a:off x="6152688" y="3359425"/>
            <a:ext cx="1863900" cy="39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5" type="subTitle"/>
          </p:nvPr>
        </p:nvSpPr>
        <p:spPr>
          <a:xfrm>
            <a:off x="720000" y="2085625"/>
            <a:ext cx="22713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6" type="subTitle"/>
          </p:nvPr>
        </p:nvSpPr>
        <p:spPr>
          <a:xfrm>
            <a:off x="6152700" y="2085625"/>
            <a:ext cx="22713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7" type="subTitle"/>
          </p:nvPr>
        </p:nvSpPr>
        <p:spPr>
          <a:xfrm>
            <a:off x="1127388" y="1625175"/>
            <a:ext cx="1863900" cy="39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8" type="subTitle"/>
          </p:nvPr>
        </p:nvSpPr>
        <p:spPr>
          <a:xfrm>
            <a:off x="6152688" y="1625175"/>
            <a:ext cx="1863900" cy="39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AND_TWO_COLUMNS_3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 rotWithShape="1">
          <a:blip r:embed="rId2">
            <a:alphaModFix/>
          </a:blip>
          <a:srcRect b="38675" l="0" r="0" t="38675"/>
          <a:stretch/>
        </p:blipFill>
        <p:spPr>
          <a:xfrm>
            <a:off x="0" y="-27150"/>
            <a:ext cx="9143998" cy="118387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4" name="Google Shape;94;p17"/>
          <p:cNvSpPr txBox="1"/>
          <p:nvPr>
            <p:ph idx="1" type="subTitle"/>
          </p:nvPr>
        </p:nvSpPr>
        <p:spPr>
          <a:xfrm>
            <a:off x="720000" y="3723000"/>
            <a:ext cx="2271300" cy="7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2" type="subTitle"/>
          </p:nvPr>
        </p:nvSpPr>
        <p:spPr>
          <a:xfrm>
            <a:off x="923700" y="3262550"/>
            <a:ext cx="1863900" cy="39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3" type="subTitle"/>
          </p:nvPr>
        </p:nvSpPr>
        <p:spPr>
          <a:xfrm>
            <a:off x="3436350" y="3723000"/>
            <a:ext cx="2271300" cy="7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4" type="subTitle"/>
          </p:nvPr>
        </p:nvSpPr>
        <p:spPr>
          <a:xfrm>
            <a:off x="3640050" y="3262550"/>
            <a:ext cx="1863900" cy="39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98" name="Google Shape;98;p17"/>
          <p:cNvSpPr txBox="1"/>
          <p:nvPr>
            <p:ph idx="5" type="subTitle"/>
          </p:nvPr>
        </p:nvSpPr>
        <p:spPr>
          <a:xfrm>
            <a:off x="6152700" y="3723000"/>
            <a:ext cx="2271300" cy="7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6" type="subTitle"/>
          </p:nvPr>
        </p:nvSpPr>
        <p:spPr>
          <a:xfrm>
            <a:off x="6356400" y="3262550"/>
            <a:ext cx="1863900" cy="39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TITLE_AND_TWO_COLUMNS_3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 rotWithShape="1">
          <a:blip r:embed="rId2">
            <a:alphaModFix/>
          </a:blip>
          <a:srcRect b="38675" l="0" r="0" t="38675"/>
          <a:stretch/>
        </p:blipFill>
        <p:spPr>
          <a:xfrm>
            <a:off x="0" y="-27150"/>
            <a:ext cx="9143998" cy="1183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3" name="Google Shape;103;p18"/>
          <p:cNvSpPr txBox="1"/>
          <p:nvPr>
            <p:ph idx="1" type="subTitle"/>
          </p:nvPr>
        </p:nvSpPr>
        <p:spPr>
          <a:xfrm>
            <a:off x="720000" y="2982450"/>
            <a:ext cx="2271300" cy="7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2" type="subTitle"/>
          </p:nvPr>
        </p:nvSpPr>
        <p:spPr>
          <a:xfrm>
            <a:off x="923700" y="2522000"/>
            <a:ext cx="1863900" cy="39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idx="3" type="subTitle"/>
          </p:nvPr>
        </p:nvSpPr>
        <p:spPr>
          <a:xfrm>
            <a:off x="3436350" y="4047250"/>
            <a:ext cx="2271300" cy="7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6" name="Google Shape;106;p18"/>
          <p:cNvSpPr txBox="1"/>
          <p:nvPr>
            <p:ph idx="4" type="subTitle"/>
          </p:nvPr>
        </p:nvSpPr>
        <p:spPr>
          <a:xfrm>
            <a:off x="3640050" y="3586800"/>
            <a:ext cx="1863900" cy="39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107" name="Google Shape;107;p18"/>
          <p:cNvSpPr txBox="1"/>
          <p:nvPr>
            <p:ph idx="5" type="subTitle"/>
          </p:nvPr>
        </p:nvSpPr>
        <p:spPr>
          <a:xfrm>
            <a:off x="6152700" y="2982450"/>
            <a:ext cx="2271300" cy="7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8" name="Google Shape;108;p18"/>
          <p:cNvSpPr txBox="1"/>
          <p:nvPr>
            <p:ph idx="6" type="subTitle"/>
          </p:nvPr>
        </p:nvSpPr>
        <p:spPr>
          <a:xfrm>
            <a:off x="6356400" y="2522000"/>
            <a:ext cx="1863900" cy="39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109" name="Google Shape;109;p18"/>
          <p:cNvSpPr txBox="1"/>
          <p:nvPr>
            <p:ph hasCustomPrompt="1" idx="7" type="title"/>
          </p:nvPr>
        </p:nvSpPr>
        <p:spPr>
          <a:xfrm>
            <a:off x="720000" y="1571950"/>
            <a:ext cx="22713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0" name="Google Shape;110;p18"/>
          <p:cNvSpPr txBox="1"/>
          <p:nvPr>
            <p:ph hasCustomPrompt="1" idx="8" type="title"/>
          </p:nvPr>
        </p:nvSpPr>
        <p:spPr>
          <a:xfrm>
            <a:off x="3436350" y="2636750"/>
            <a:ext cx="22713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1" name="Google Shape;111;p18"/>
          <p:cNvSpPr txBox="1"/>
          <p:nvPr>
            <p:ph hasCustomPrompt="1" idx="9" type="title"/>
          </p:nvPr>
        </p:nvSpPr>
        <p:spPr>
          <a:xfrm>
            <a:off x="6152700" y="1571950"/>
            <a:ext cx="22713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ONE_COLUMN_TEXT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38675" l="0" r="0" t="38675"/>
          <a:stretch/>
        </p:blipFill>
        <p:spPr>
          <a:xfrm>
            <a:off x="0" y="-27150"/>
            <a:ext cx="9143998" cy="1183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15" name="Google Shape;115;p19"/>
          <p:cNvSpPr txBox="1"/>
          <p:nvPr>
            <p:ph idx="1" type="subTitle"/>
          </p:nvPr>
        </p:nvSpPr>
        <p:spPr>
          <a:xfrm>
            <a:off x="720000" y="1494575"/>
            <a:ext cx="3227400" cy="31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0"/>
          <p:cNvPicPr preferRelativeResize="0"/>
          <p:nvPr/>
        </p:nvPicPr>
        <p:blipFill rotWithShape="1">
          <a:blip r:embed="rId3">
            <a:alphaModFix/>
          </a:blip>
          <a:srcRect b="40349" l="0" r="0" t="35721"/>
          <a:stretch/>
        </p:blipFill>
        <p:spPr>
          <a:xfrm>
            <a:off x="0" y="3892725"/>
            <a:ext cx="9143998" cy="12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>
            <p:ph type="ctrTitle"/>
          </p:nvPr>
        </p:nvSpPr>
        <p:spPr>
          <a:xfrm>
            <a:off x="720000" y="692400"/>
            <a:ext cx="4227300" cy="100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000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9" name="Google Shape;119;p20"/>
          <p:cNvSpPr txBox="1"/>
          <p:nvPr>
            <p:ph idx="1" type="subTitle"/>
          </p:nvPr>
        </p:nvSpPr>
        <p:spPr>
          <a:xfrm>
            <a:off x="720000" y="1607075"/>
            <a:ext cx="4227300" cy="39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lfa Slab One"/>
              <a:buNone/>
              <a:defRPr sz="1700">
                <a:solidFill>
                  <a:schemeClr val="dk2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0" name="Google Shape;120;p20"/>
          <p:cNvSpPr txBox="1"/>
          <p:nvPr>
            <p:ph idx="2" type="subTitle"/>
          </p:nvPr>
        </p:nvSpPr>
        <p:spPr>
          <a:xfrm>
            <a:off x="720000" y="2066100"/>
            <a:ext cx="4227300" cy="79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1" name="Google Shape;121;p20"/>
          <p:cNvSpPr txBox="1"/>
          <p:nvPr/>
        </p:nvSpPr>
        <p:spPr>
          <a:xfrm>
            <a:off x="720000" y="3935500"/>
            <a:ext cx="39453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CREDITS:</a:t>
            </a:r>
            <a:r>
              <a:rPr lang="en" sz="10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This presentation template was created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, including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,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endParaRPr b="1" sz="10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5043299" y="2463350"/>
            <a:ext cx="2672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5043299" y="3365025"/>
            <a:ext cx="2672700" cy="7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5043299" y="1050350"/>
            <a:ext cx="2672700" cy="141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0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 rotWithShape="1">
          <a:blip r:embed="rId2">
            <a:alphaModFix/>
          </a:blip>
          <a:srcRect b="38675" l="0" r="0" t="38675"/>
          <a:stretch/>
        </p:blipFill>
        <p:spPr>
          <a:xfrm>
            <a:off x="-32562" y="-27150"/>
            <a:ext cx="9209124" cy="118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" type="body"/>
          </p:nvPr>
        </p:nvSpPr>
        <p:spPr>
          <a:xfrm>
            <a:off x="720000" y="1304875"/>
            <a:ext cx="77040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aven Pro"/>
              <a:buAutoNum type="arabicPeriod"/>
              <a:defRPr sz="1200">
                <a:latin typeface="Maven Pro"/>
                <a:ea typeface="Maven Pro"/>
                <a:cs typeface="Maven Pro"/>
                <a:sym typeface="Maven Pro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 b="38675" l="0" r="0" t="38675"/>
          <a:stretch/>
        </p:blipFill>
        <p:spPr>
          <a:xfrm>
            <a:off x="0" y="-27150"/>
            <a:ext cx="9143998" cy="118387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38675" l="0" r="0" t="38675"/>
          <a:stretch/>
        </p:blipFill>
        <p:spPr>
          <a:xfrm>
            <a:off x="0" y="-27150"/>
            <a:ext cx="9143998" cy="118387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" type="subTitle"/>
          </p:nvPr>
        </p:nvSpPr>
        <p:spPr>
          <a:xfrm>
            <a:off x="1570100" y="3573125"/>
            <a:ext cx="2271300" cy="9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subTitle"/>
          </p:nvPr>
        </p:nvSpPr>
        <p:spPr>
          <a:xfrm>
            <a:off x="5326988" y="3573125"/>
            <a:ext cx="2271300" cy="9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3" type="subTitle"/>
          </p:nvPr>
        </p:nvSpPr>
        <p:spPr>
          <a:xfrm>
            <a:off x="1773800" y="3112675"/>
            <a:ext cx="1863900" cy="39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4" type="subTitle"/>
          </p:nvPr>
        </p:nvSpPr>
        <p:spPr>
          <a:xfrm>
            <a:off x="5530688" y="3112675"/>
            <a:ext cx="1863900" cy="39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Font typeface="Alfa Slab One"/>
              <a:buNone/>
              <a:defRPr sz="2000"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 rotWithShape="1">
          <a:blip r:embed="rId2">
            <a:alphaModFix/>
          </a:blip>
          <a:srcRect b="38675" l="0" r="0" t="38675"/>
          <a:stretch/>
        </p:blipFill>
        <p:spPr>
          <a:xfrm>
            <a:off x="0" y="-27150"/>
            <a:ext cx="9143998" cy="118387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 b="38675" l="0" r="0" t="38675"/>
          <a:stretch/>
        </p:blipFill>
        <p:spPr>
          <a:xfrm>
            <a:off x="0" y="-27150"/>
            <a:ext cx="9143998" cy="118387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720000" y="1488175"/>
            <a:ext cx="5093100" cy="308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○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446652"/>
              </a:buClr>
              <a:buSzPts val="1600"/>
              <a:buFont typeface="Chivo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720000" y="1442850"/>
            <a:ext cx="4848600" cy="22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4572000" y="1495513"/>
            <a:ext cx="3852000" cy="82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4572000" y="2412888"/>
            <a:ext cx="38520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pic>
        <p:nvPicPr>
          <p:cNvPr id="39" name="Google Shape;39;p9"/>
          <p:cNvPicPr preferRelativeResize="0"/>
          <p:nvPr/>
        </p:nvPicPr>
        <p:blipFill rotWithShape="1">
          <a:blip r:embed="rId3">
            <a:alphaModFix/>
          </a:blip>
          <a:srcRect b="797" l="0" r="74321" t="797"/>
          <a:stretch/>
        </p:blipFill>
        <p:spPr>
          <a:xfrm>
            <a:off x="0" y="0"/>
            <a:ext cx="234805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4646700" y="3199554"/>
            <a:ext cx="3702600" cy="12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64554"/>
              </a:buClr>
              <a:buSzPts val="3200"/>
              <a:buFont typeface="Alfa Slab One"/>
              <a:buNone/>
              <a:defRPr sz="3200">
                <a:solidFill>
                  <a:srgbClr val="06455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64554"/>
              </a:buClr>
              <a:buSzPts val="3200"/>
              <a:buFont typeface="Alfa Slab One"/>
              <a:buNone/>
              <a:defRPr sz="3200">
                <a:solidFill>
                  <a:srgbClr val="06455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64554"/>
              </a:buClr>
              <a:buSzPts val="3200"/>
              <a:buFont typeface="Alfa Slab One"/>
              <a:buNone/>
              <a:defRPr sz="3200">
                <a:solidFill>
                  <a:srgbClr val="06455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64554"/>
              </a:buClr>
              <a:buSzPts val="3200"/>
              <a:buFont typeface="Alfa Slab One"/>
              <a:buNone/>
              <a:defRPr sz="3200">
                <a:solidFill>
                  <a:srgbClr val="06455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64554"/>
              </a:buClr>
              <a:buSzPts val="3200"/>
              <a:buFont typeface="Alfa Slab One"/>
              <a:buNone/>
              <a:defRPr sz="3200">
                <a:solidFill>
                  <a:srgbClr val="06455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64554"/>
              </a:buClr>
              <a:buSzPts val="3200"/>
              <a:buFont typeface="Alfa Slab One"/>
              <a:buNone/>
              <a:defRPr sz="3200">
                <a:solidFill>
                  <a:srgbClr val="06455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64554"/>
              </a:buClr>
              <a:buSzPts val="3200"/>
              <a:buFont typeface="Alfa Slab One"/>
              <a:buNone/>
              <a:defRPr sz="3200">
                <a:solidFill>
                  <a:srgbClr val="06455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64554"/>
              </a:buClr>
              <a:buSzPts val="3200"/>
              <a:buFont typeface="Alfa Slab One"/>
              <a:buNone/>
              <a:defRPr sz="3200">
                <a:solidFill>
                  <a:srgbClr val="06455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64554"/>
              </a:buClr>
              <a:buSzPts val="3200"/>
              <a:buFont typeface="Alfa Slab One"/>
              <a:buNone/>
              <a:defRPr sz="3200">
                <a:solidFill>
                  <a:srgbClr val="06455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4554"/>
              </a:buClr>
              <a:buSzPts val="1600"/>
              <a:buFont typeface="Maven Pro Medium"/>
              <a:buChar char="●"/>
              <a:defRPr sz="1600">
                <a:solidFill>
                  <a:srgbClr val="064554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4554"/>
              </a:buClr>
              <a:buSzPts val="1600"/>
              <a:buFont typeface="Maven Pro Medium"/>
              <a:buChar char="○"/>
              <a:defRPr sz="1600">
                <a:solidFill>
                  <a:srgbClr val="064554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4554"/>
              </a:buClr>
              <a:buSzPts val="1600"/>
              <a:buFont typeface="Maven Pro Medium"/>
              <a:buChar char="■"/>
              <a:defRPr sz="1600">
                <a:solidFill>
                  <a:srgbClr val="064554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4554"/>
              </a:buClr>
              <a:buSzPts val="1600"/>
              <a:buFont typeface="Maven Pro Medium"/>
              <a:buChar char="●"/>
              <a:defRPr sz="1600">
                <a:solidFill>
                  <a:srgbClr val="064554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4554"/>
              </a:buClr>
              <a:buSzPts val="1600"/>
              <a:buFont typeface="Maven Pro Medium"/>
              <a:buChar char="○"/>
              <a:defRPr sz="1600">
                <a:solidFill>
                  <a:srgbClr val="064554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4554"/>
              </a:buClr>
              <a:buSzPts val="1600"/>
              <a:buFont typeface="Maven Pro Medium"/>
              <a:buChar char="■"/>
              <a:defRPr sz="1600">
                <a:solidFill>
                  <a:srgbClr val="064554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4554"/>
              </a:buClr>
              <a:buSzPts val="1600"/>
              <a:buFont typeface="Maven Pro Medium"/>
              <a:buChar char="●"/>
              <a:defRPr sz="1600">
                <a:solidFill>
                  <a:srgbClr val="064554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4554"/>
              </a:buClr>
              <a:buSzPts val="1600"/>
              <a:buFont typeface="Maven Pro Medium"/>
              <a:buChar char="○"/>
              <a:defRPr sz="1600">
                <a:solidFill>
                  <a:srgbClr val="064554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4554"/>
              </a:buClr>
              <a:buSzPts val="1600"/>
              <a:buFont typeface="Maven Pro Medium"/>
              <a:buChar char="■"/>
              <a:defRPr sz="1600">
                <a:solidFill>
                  <a:srgbClr val="064554"/>
                </a:solidFill>
                <a:latin typeface="Maven Pro Medium"/>
                <a:ea typeface="Maven Pro Medium"/>
                <a:cs typeface="Maven Pro Medium"/>
                <a:sym typeface="Maven Pro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hyperlink" Target="mailto:a.blaker@kwansei.ac.jp" TargetMode="External"/><Relationship Id="rId5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laurenceanthony.net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www.newgeneralservicelist.org/" TargetMode="External"/><Relationship Id="rId4" Type="http://schemas.openxmlformats.org/officeDocument/2006/relationships/hyperlink" Target="https://www.eapfoundation.com/vocab/academic/awllists/" TargetMode="External"/><Relationship Id="rId5" Type="http://schemas.openxmlformats.org/officeDocument/2006/relationships/hyperlink" Target="https://people.wgtn.ac.nz/averil.coxhead/publications" TargetMode="External"/><Relationship Id="rId6" Type="http://schemas.openxmlformats.org/officeDocument/2006/relationships/hyperlink" Target="https://people.wgtn.ac.nz/averil.coxhead/publications" TargetMode="External"/><Relationship Id="rId7" Type="http://schemas.openxmlformats.org/officeDocument/2006/relationships/hyperlink" Target="https://www.lextutor.ca/" TargetMode="External"/><Relationship Id="rId8" Type="http://schemas.openxmlformats.org/officeDocument/2006/relationships/hyperlink" Target="https://docs.google.com/document/d/17WgznsxCxvKmzVc5L7FTZVDkQZHXApX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24"/>
          <p:cNvGrpSpPr/>
          <p:nvPr/>
        </p:nvGrpSpPr>
        <p:grpSpPr>
          <a:xfrm rot="5400000">
            <a:off x="5066054" y="1863176"/>
            <a:ext cx="4263031" cy="1417149"/>
            <a:chOff x="246070" y="1983375"/>
            <a:chExt cx="1855347" cy="616849"/>
          </a:xfrm>
        </p:grpSpPr>
        <p:sp>
          <p:nvSpPr>
            <p:cNvPr id="131" name="Google Shape;131;p24"/>
            <p:cNvSpPr/>
            <p:nvPr/>
          </p:nvSpPr>
          <p:spPr>
            <a:xfrm>
              <a:off x="1072131" y="1983872"/>
              <a:ext cx="408910" cy="407494"/>
            </a:xfrm>
            <a:custGeom>
              <a:rect b="b" l="l" r="r" t="t"/>
              <a:pathLst>
                <a:path extrusionOk="0" h="33972" w="34090">
                  <a:moveTo>
                    <a:pt x="17046" y="1"/>
                  </a:moveTo>
                  <a:cubicBezTo>
                    <a:pt x="16894" y="1"/>
                    <a:pt x="16742" y="59"/>
                    <a:pt x="16626" y="174"/>
                  </a:cubicBezTo>
                  <a:lnTo>
                    <a:pt x="9933" y="6868"/>
                  </a:lnTo>
                  <a:cubicBezTo>
                    <a:pt x="9821" y="6978"/>
                    <a:pt x="9670" y="7041"/>
                    <a:pt x="9512" y="7041"/>
                  </a:cubicBezTo>
                  <a:cubicBezTo>
                    <a:pt x="9354" y="7041"/>
                    <a:pt x="9203" y="6978"/>
                    <a:pt x="9094" y="6868"/>
                  </a:cubicBezTo>
                  <a:lnTo>
                    <a:pt x="9087" y="6861"/>
                  </a:lnTo>
                  <a:cubicBezTo>
                    <a:pt x="8857" y="6629"/>
                    <a:pt x="8642" y="6175"/>
                    <a:pt x="8611" y="5850"/>
                  </a:cubicBezTo>
                  <a:cubicBezTo>
                    <a:pt x="8611" y="5850"/>
                    <a:pt x="8522" y="4941"/>
                    <a:pt x="7959" y="4378"/>
                  </a:cubicBezTo>
                  <a:cubicBezTo>
                    <a:pt x="7469" y="3863"/>
                    <a:pt x="6813" y="3605"/>
                    <a:pt x="6156" y="3605"/>
                  </a:cubicBezTo>
                  <a:cubicBezTo>
                    <a:pt x="5520" y="3605"/>
                    <a:pt x="4883" y="3847"/>
                    <a:pt x="4396" y="4333"/>
                  </a:cubicBezTo>
                  <a:cubicBezTo>
                    <a:pt x="3407" y="5322"/>
                    <a:pt x="3425" y="6932"/>
                    <a:pt x="4435" y="7898"/>
                  </a:cubicBezTo>
                  <a:cubicBezTo>
                    <a:pt x="5002" y="8462"/>
                    <a:pt x="5908" y="8553"/>
                    <a:pt x="5908" y="8553"/>
                  </a:cubicBezTo>
                  <a:cubicBezTo>
                    <a:pt x="6232" y="8583"/>
                    <a:pt x="6687" y="8797"/>
                    <a:pt x="6919" y="9027"/>
                  </a:cubicBezTo>
                  <a:lnTo>
                    <a:pt x="6926" y="9034"/>
                  </a:lnTo>
                  <a:cubicBezTo>
                    <a:pt x="7156" y="9267"/>
                    <a:pt x="7156" y="9642"/>
                    <a:pt x="6926" y="9875"/>
                  </a:cubicBezTo>
                  <a:lnTo>
                    <a:pt x="232" y="16567"/>
                  </a:lnTo>
                  <a:cubicBezTo>
                    <a:pt x="1" y="16798"/>
                    <a:pt x="1" y="17174"/>
                    <a:pt x="232" y="17406"/>
                  </a:cubicBezTo>
                  <a:lnTo>
                    <a:pt x="6411" y="23585"/>
                  </a:lnTo>
                  <a:lnTo>
                    <a:pt x="6926" y="24100"/>
                  </a:lnTo>
                  <a:cubicBezTo>
                    <a:pt x="6969" y="24141"/>
                    <a:pt x="7020" y="24173"/>
                    <a:pt x="7073" y="24197"/>
                  </a:cubicBezTo>
                  <a:cubicBezTo>
                    <a:pt x="7158" y="24244"/>
                    <a:pt x="7250" y="24269"/>
                    <a:pt x="7345" y="24273"/>
                  </a:cubicBezTo>
                  <a:cubicBezTo>
                    <a:pt x="7503" y="24273"/>
                    <a:pt x="7654" y="24211"/>
                    <a:pt x="7765" y="24101"/>
                  </a:cubicBezTo>
                  <a:lnTo>
                    <a:pt x="7839" y="24027"/>
                  </a:lnTo>
                  <a:cubicBezTo>
                    <a:pt x="8069" y="23796"/>
                    <a:pt x="8283" y="23341"/>
                    <a:pt x="8318" y="23013"/>
                  </a:cubicBezTo>
                  <a:cubicBezTo>
                    <a:pt x="8318" y="23013"/>
                    <a:pt x="8405" y="22107"/>
                    <a:pt x="8967" y="21541"/>
                  </a:cubicBezTo>
                  <a:cubicBezTo>
                    <a:pt x="9183" y="21324"/>
                    <a:pt x="9437" y="21149"/>
                    <a:pt x="9717" y="21026"/>
                  </a:cubicBezTo>
                  <a:cubicBezTo>
                    <a:pt x="10047" y="20876"/>
                    <a:pt x="10396" y="20805"/>
                    <a:pt x="10740" y="20805"/>
                  </a:cubicBezTo>
                  <a:cubicBezTo>
                    <a:pt x="11539" y="20805"/>
                    <a:pt x="12316" y="21191"/>
                    <a:pt x="12792" y="21886"/>
                  </a:cubicBezTo>
                  <a:cubicBezTo>
                    <a:pt x="13474" y="22879"/>
                    <a:pt x="13347" y="24218"/>
                    <a:pt x="12490" y="25064"/>
                  </a:cubicBezTo>
                  <a:cubicBezTo>
                    <a:pt x="12119" y="25437"/>
                    <a:pt x="11599" y="25600"/>
                    <a:pt x="11289" y="25668"/>
                  </a:cubicBezTo>
                  <a:cubicBezTo>
                    <a:pt x="11157" y="25704"/>
                    <a:pt x="11023" y="25732"/>
                    <a:pt x="10887" y="25749"/>
                  </a:cubicBezTo>
                  <a:cubicBezTo>
                    <a:pt x="10830" y="25757"/>
                    <a:pt x="10775" y="25769"/>
                    <a:pt x="10722" y="25785"/>
                  </a:cubicBezTo>
                  <a:cubicBezTo>
                    <a:pt x="10456" y="25871"/>
                    <a:pt x="10173" y="26027"/>
                    <a:pt x="10008" y="26193"/>
                  </a:cubicBezTo>
                  <a:lnTo>
                    <a:pt x="9933" y="26265"/>
                  </a:lnTo>
                  <a:cubicBezTo>
                    <a:pt x="9699" y="26497"/>
                    <a:pt x="9699" y="26875"/>
                    <a:pt x="9933" y="27106"/>
                  </a:cubicBezTo>
                  <a:lnTo>
                    <a:pt x="11412" y="28584"/>
                  </a:lnTo>
                  <a:lnTo>
                    <a:pt x="16625" y="33798"/>
                  </a:lnTo>
                  <a:cubicBezTo>
                    <a:pt x="16736" y="33908"/>
                    <a:pt x="16887" y="33972"/>
                    <a:pt x="17043" y="33972"/>
                  </a:cubicBezTo>
                  <a:cubicBezTo>
                    <a:pt x="17198" y="33970"/>
                    <a:pt x="17347" y="33910"/>
                    <a:pt x="17459" y="33802"/>
                  </a:cubicBezTo>
                  <a:lnTo>
                    <a:pt x="20636" y="30627"/>
                  </a:lnTo>
                  <a:lnTo>
                    <a:pt x="24073" y="27189"/>
                  </a:lnTo>
                  <a:cubicBezTo>
                    <a:pt x="24300" y="26955"/>
                    <a:pt x="24300" y="26581"/>
                    <a:pt x="24073" y="26348"/>
                  </a:cubicBezTo>
                  <a:lnTo>
                    <a:pt x="23953" y="26231"/>
                  </a:lnTo>
                  <a:cubicBezTo>
                    <a:pt x="23722" y="26001"/>
                    <a:pt x="23267" y="25783"/>
                    <a:pt x="22942" y="25754"/>
                  </a:cubicBezTo>
                  <a:cubicBezTo>
                    <a:pt x="22942" y="25754"/>
                    <a:pt x="22033" y="25665"/>
                    <a:pt x="21470" y="25100"/>
                  </a:cubicBezTo>
                  <a:cubicBezTo>
                    <a:pt x="20528" y="24086"/>
                    <a:pt x="20569" y="22503"/>
                    <a:pt x="21561" y="21539"/>
                  </a:cubicBezTo>
                  <a:cubicBezTo>
                    <a:pt x="22056" y="21057"/>
                    <a:pt x="22698" y="20816"/>
                    <a:pt x="23340" y="20816"/>
                  </a:cubicBezTo>
                  <a:cubicBezTo>
                    <a:pt x="23985" y="20816"/>
                    <a:pt x="24629" y="21059"/>
                    <a:pt x="25125" y="21544"/>
                  </a:cubicBezTo>
                  <a:cubicBezTo>
                    <a:pt x="25687" y="22107"/>
                    <a:pt x="25774" y="23017"/>
                    <a:pt x="25774" y="23017"/>
                  </a:cubicBezTo>
                  <a:cubicBezTo>
                    <a:pt x="25807" y="23341"/>
                    <a:pt x="26021" y="23796"/>
                    <a:pt x="26253" y="24027"/>
                  </a:cubicBezTo>
                  <a:lnTo>
                    <a:pt x="26325" y="24101"/>
                  </a:lnTo>
                  <a:cubicBezTo>
                    <a:pt x="26441" y="24216"/>
                    <a:pt x="26592" y="24274"/>
                    <a:pt x="26744" y="24274"/>
                  </a:cubicBezTo>
                  <a:cubicBezTo>
                    <a:pt x="26891" y="24274"/>
                    <a:pt x="27038" y="24219"/>
                    <a:pt x="27152" y="24110"/>
                  </a:cubicBezTo>
                  <a:lnTo>
                    <a:pt x="29878" y="21384"/>
                  </a:lnTo>
                  <a:lnTo>
                    <a:pt x="33774" y="17487"/>
                  </a:lnTo>
                  <a:cubicBezTo>
                    <a:pt x="33779" y="17482"/>
                    <a:pt x="33786" y="17482"/>
                    <a:pt x="33791" y="17476"/>
                  </a:cubicBezTo>
                  <a:lnTo>
                    <a:pt x="33860" y="17408"/>
                  </a:lnTo>
                  <a:cubicBezTo>
                    <a:pt x="34090" y="17174"/>
                    <a:pt x="34090" y="16798"/>
                    <a:pt x="33860" y="16567"/>
                  </a:cubicBezTo>
                  <a:lnTo>
                    <a:pt x="27166" y="9875"/>
                  </a:lnTo>
                  <a:cubicBezTo>
                    <a:pt x="26934" y="9643"/>
                    <a:pt x="26934" y="9267"/>
                    <a:pt x="27166" y="9036"/>
                  </a:cubicBezTo>
                  <a:lnTo>
                    <a:pt x="27283" y="8914"/>
                  </a:lnTo>
                  <a:cubicBezTo>
                    <a:pt x="27513" y="8684"/>
                    <a:pt x="27973" y="8469"/>
                    <a:pt x="28297" y="8437"/>
                  </a:cubicBezTo>
                  <a:cubicBezTo>
                    <a:pt x="28297" y="8437"/>
                    <a:pt x="29203" y="8349"/>
                    <a:pt x="29770" y="7786"/>
                  </a:cubicBezTo>
                  <a:cubicBezTo>
                    <a:pt x="30769" y="6818"/>
                    <a:pt x="30782" y="5219"/>
                    <a:pt x="29799" y="4235"/>
                  </a:cubicBezTo>
                  <a:cubicBezTo>
                    <a:pt x="29311" y="3748"/>
                    <a:pt x="28674" y="3505"/>
                    <a:pt x="28036" y="3505"/>
                  </a:cubicBezTo>
                  <a:cubicBezTo>
                    <a:pt x="27385" y="3505"/>
                    <a:pt x="26735" y="3758"/>
                    <a:pt x="26246" y="4263"/>
                  </a:cubicBezTo>
                  <a:cubicBezTo>
                    <a:pt x="25685" y="4826"/>
                    <a:pt x="25594" y="5735"/>
                    <a:pt x="25594" y="5735"/>
                  </a:cubicBezTo>
                  <a:cubicBezTo>
                    <a:pt x="25563" y="6060"/>
                    <a:pt x="25350" y="6514"/>
                    <a:pt x="25119" y="6746"/>
                  </a:cubicBezTo>
                  <a:lnTo>
                    <a:pt x="24998" y="6866"/>
                  </a:lnTo>
                  <a:cubicBezTo>
                    <a:pt x="24883" y="6982"/>
                    <a:pt x="24731" y="7040"/>
                    <a:pt x="24579" y="7040"/>
                  </a:cubicBezTo>
                  <a:cubicBezTo>
                    <a:pt x="24427" y="7040"/>
                    <a:pt x="24275" y="6982"/>
                    <a:pt x="24159" y="6866"/>
                  </a:cubicBezTo>
                  <a:lnTo>
                    <a:pt x="17466" y="174"/>
                  </a:lnTo>
                  <a:cubicBezTo>
                    <a:pt x="17350" y="59"/>
                    <a:pt x="17198" y="1"/>
                    <a:pt x="1704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4"/>
            <p:cNvSpPr/>
            <p:nvPr/>
          </p:nvSpPr>
          <p:spPr>
            <a:xfrm>
              <a:off x="1430530" y="2193486"/>
              <a:ext cx="46960" cy="46948"/>
            </a:xfrm>
            <a:custGeom>
              <a:rect b="b" l="l" r="r" t="t"/>
              <a:pathLst>
                <a:path extrusionOk="0" h="3914" w="3915">
                  <a:moveTo>
                    <a:pt x="3914" y="1"/>
                  </a:moveTo>
                  <a:lnTo>
                    <a:pt x="3914" y="1"/>
                  </a:lnTo>
                  <a:cubicBezTo>
                    <a:pt x="3909" y="6"/>
                    <a:pt x="3902" y="8"/>
                    <a:pt x="3897" y="13"/>
                  </a:cubicBezTo>
                  <a:lnTo>
                    <a:pt x="1" y="3909"/>
                  </a:lnTo>
                  <a:lnTo>
                    <a:pt x="1" y="3914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4"/>
            <p:cNvSpPr/>
            <p:nvPr/>
          </p:nvSpPr>
          <p:spPr>
            <a:xfrm>
              <a:off x="1277847" y="2191554"/>
              <a:ext cx="408898" cy="407518"/>
            </a:xfrm>
            <a:custGeom>
              <a:rect b="b" l="l" r="r" t="t"/>
              <a:pathLst>
                <a:path extrusionOk="0" h="33974" w="34089">
                  <a:moveTo>
                    <a:pt x="17044" y="0"/>
                  </a:moveTo>
                  <a:cubicBezTo>
                    <a:pt x="16893" y="2"/>
                    <a:pt x="16750" y="60"/>
                    <a:pt x="16640" y="163"/>
                  </a:cubicBezTo>
                  <a:lnTo>
                    <a:pt x="12729" y="4075"/>
                  </a:lnTo>
                  <a:lnTo>
                    <a:pt x="12729" y="4070"/>
                  </a:lnTo>
                  <a:lnTo>
                    <a:pt x="10005" y="6793"/>
                  </a:lnTo>
                  <a:cubicBezTo>
                    <a:pt x="9890" y="6904"/>
                    <a:pt x="9742" y="6959"/>
                    <a:pt x="9595" y="6959"/>
                  </a:cubicBezTo>
                  <a:cubicBezTo>
                    <a:pt x="9444" y="6959"/>
                    <a:pt x="9293" y="6901"/>
                    <a:pt x="9178" y="6787"/>
                  </a:cubicBezTo>
                  <a:lnTo>
                    <a:pt x="9104" y="6713"/>
                  </a:lnTo>
                  <a:cubicBezTo>
                    <a:pt x="8874" y="6481"/>
                    <a:pt x="8660" y="6026"/>
                    <a:pt x="8625" y="5702"/>
                  </a:cubicBezTo>
                  <a:cubicBezTo>
                    <a:pt x="8625" y="5702"/>
                    <a:pt x="8539" y="4792"/>
                    <a:pt x="7976" y="4229"/>
                  </a:cubicBezTo>
                  <a:cubicBezTo>
                    <a:pt x="7478" y="3726"/>
                    <a:pt x="6821" y="3474"/>
                    <a:pt x="6165" y="3474"/>
                  </a:cubicBezTo>
                  <a:cubicBezTo>
                    <a:pt x="5524" y="3474"/>
                    <a:pt x="4883" y="3714"/>
                    <a:pt x="4388" y="4197"/>
                  </a:cubicBezTo>
                  <a:cubicBezTo>
                    <a:pt x="3384" y="5172"/>
                    <a:pt x="3354" y="6775"/>
                    <a:pt x="4322" y="7785"/>
                  </a:cubicBezTo>
                  <a:cubicBezTo>
                    <a:pt x="4884" y="8350"/>
                    <a:pt x="5795" y="8439"/>
                    <a:pt x="5795" y="8439"/>
                  </a:cubicBezTo>
                  <a:cubicBezTo>
                    <a:pt x="6118" y="8468"/>
                    <a:pt x="6573" y="8686"/>
                    <a:pt x="6804" y="8916"/>
                  </a:cubicBezTo>
                  <a:lnTo>
                    <a:pt x="6924" y="9033"/>
                  </a:lnTo>
                  <a:cubicBezTo>
                    <a:pt x="7153" y="9267"/>
                    <a:pt x="7153" y="9641"/>
                    <a:pt x="6924" y="9874"/>
                  </a:cubicBezTo>
                  <a:lnTo>
                    <a:pt x="3488" y="13310"/>
                  </a:lnTo>
                  <a:lnTo>
                    <a:pt x="310" y="16487"/>
                  </a:lnTo>
                  <a:lnTo>
                    <a:pt x="233" y="16566"/>
                  </a:lnTo>
                  <a:cubicBezTo>
                    <a:pt x="1" y="16798"/>
                    <a:pt x="1" y="17174"/>
                    <a:pt x="233" y="17405"/>
                  </a:cubicBezTo>
                  <a:lnTo>
                    <a:pt x="6926" y="24099"/>
                  </a:lnTo>
                  <a:cubicBezTo>
                    <a:pt x="7156" y="24332"/>
                    <a:pt x="7156" y="24706"/>
                    <a:pt x="6926" y="24938"/>
                  </a:cubicBezTo>
                  <a:lnTo>
                    <a:pt x="6919" y="24945"/>
                  </a:lnTo>
                  <a:cubicBezTo>
                    <a:pt x="6688" y="25177"/>
                    <a:pt x="6233" y="25391"/>
                    <a:pt x="5908" y="25420"/>
                  </a:cubicBezTo>
                  <a:cubicBezTo>
                    <a:pt x="5908" y="25420"/>
                    <a:pt x="4999" y="25511"/>
                    <a:pt x="4436" y="26074"/>
                  </a:cubicBezTo>
                  <a:cubicBezTo>
                    <a:pt x="3478" y="27047"/>
                    <a:pt x="3485" y="28613"/>
                    <a:pt x="4451" y="29579"/>
                  </a:cubicBezTo>
                  <a:cubicBezTo>
                    <a:pt x="4938" y="30065"/>
                    <a:pt x="5575" y="30309"/>
                    <a:pt x="6213" y="30309"/>
                  </a:cubicBezTo>
                  <a:cubicBezTo>
                    <a:pt x="6843" y="30309"/>
                    <a:pt x="7473" y="30072"/>
                    <a:pt x="7958" y="29596"/>
                  </a:cubicBezTo>
                  <a:cubicBezTo>
                    <a:pt x="8522" y="29031"/>
                    <a:pt x="8608" y="28125"/>
                    <a:pt x="8608" y="28125"/>
                  </a:cubicBezTo>
                  <a:cubicBezTo>
                    <a:pt x="8642" y="27797"/>
                    <a:pt x="8857" y="27341"/>
                    <a:pt x="9087" y="27111"/>
                  </a:cubicBezTo>
                  <a:lnTo>
                    <a:pt x="9090" y="27107"/>
                  </a:lnTo>
                  <a:cubicBezTo>
                    <a:pt x="9204" y="26996"/>
                    <a:pt x="9355" y="26934"/>
                    <a:pt x="9513" y="26934"/>
                  </a:cubicBezTo>
                  <a:cubicBezTo>
                    <a:pt x="9669" y="26934"/>
                    <a:pt x="9820" y="26996"/>
                    <a:pt x="9930" y="27107"/>
                  </a:cubicBezTo>
                  <a:lnTo>
                    <a:pt x="16623" y="33801"/>
                  </a:lnTo>
                  <a:cubicBezTo>
                    <a:pt x="16741" y="33916"/>
                    <a:pt x="16893" y="33973"/>
                    <a:pt x="17045" y="33973"/>
                  </a:cubicBezTo>
                  <a:cubicBezTo>
                    <a:pt x="17198" y="33973"/>
                    <a:pt x="17350" y="33916"/>
                    <a:pt x="17468" y="33801"/>
                  </a:cubicBezTo>
                  <a:lnTo>
                    <a:pt x="24161" y="27107"/>
                  </a:lnTo>
                  <a:cubicBezTo>
                    <a:pt x="24391" y="26874"/>
                    <a:pt x="24391" y="26500"/>
                    <a:pt x="24161" y="26266"/>
                  </a:cubicBezTo>
                  <a:lnTo>
                    <a:pt x="24082" y="26193"/>
                  </a:lnTo>
                  <a:cubicBezTo>
                    <a:pt x="23852" y="25963"/>
                    <a:pt x="23396" y="25746"/>
                    <a:pt x="23073" y="25714"/>
                  </a:cubicBezTo>
                  <a:cubicBezTo>
                    <a:pt x="23073" y="25714"/>
                    <a:pt x="22167" y="25628"/>
                    <a:pt x="21600" y="25063"/>
                  </a:cubicBezTo>
                  <a:cubicBezTo>
                    <a:pt x="20626" y="24092"/>
                    <a:pt x="20631" y="22513"/>
                    <a:pt x="21600" y="21541"/>
                  </a:cubicBezTo>
                  <a:cubicBezTo>
                    <a:pt x="22087" y="21055"/>
                    <a:pt x="22725" y="20812"/>
                    <a:pt x="23362" y="20812"/>
                  </a:cubicBezTo>
                  <a:cubicBezTo>
                    <a:pt x="24000" y="20812"/>
                    <a:pt x="24637" y="21055"/>
                    <a:pt x="25124" y="21541"/>
                  </a:cubicBezTo>
                  <a:cubicBezTo>
                    <a:pt x="25685" y="22104"/>
                    <a:pt x="25776" y="23016"/>
                    <a:pt x="25776" y="23016"/>
                  </a:cubicBezTo>
                  <a:cubicBezTo>
                    <a:pt x="25805" y="23338"/>
                    <a:pt x="26022" y="23793"/>
                    <a:pt x="26252" y="24025"/>
                  </a:cubicBezTo>
                  <a:lnTo>
                    <a:pt x="26325" y="24099"/>
                  </a:lnTo>
                  <a:cubicBezTo>
                    <a:pt x="26437" y="24209"/>
                    <a:pt x="26588" y="24270"/>
                    <a:pt x="26746" y="24270"/>
                  </a:cubicBezTo>
                  <a:cubicBezTo>
                    <a:pt x="26902" y="24270"/>
                    <a:pt x="27053" y="24209"/>
                    <a:pt x="27165" y="24099"/>
                  </a:cubicBezTo>
                  <a:lnTo>
                    <a:pt x="33858" y="17405"/>
                  </a:lnTo>
                  <a:cubicBezTo>
                    <a:pt x="34088" y="17172"/>
                    <a:pt x="34087" y="16798"/>
                    <a:pt x="33855" y="16566"/>
                  </a:cubicBezTo>
                  <a:lnTo>
                    <a:pt x="28225" y="10937"/>
                  </a:lnTo>
                  <a:lnTo>
                    <a:pt x="27163" y="9874"/>
                  </a:lnTo>
                  <a:cubicBezTo>
                    <a:pt x="27051" y="9763"/>
                    <a:pt x="26900" y="9701"/>
                    <a:pt x="26742" y="9701"/>
                  </a:cubicBezTo>
                  <a:cubicBezTo>
                    <a:pt x="26585" y="9701"/>
                    <a:pt x="26434" y="9763"/>
                    <a:pt x="26322" y="9874"/>
                  </a:cubicBezTo>
                  <a:lnTo>
                    <a:pt x="26252" y="9945"/>
                  </a:lnTo>
                  <a:cubicBezTo>
                    <a:pt x="26022" y="10176"/>
                    <a:pt x="25807" y="10631"/>
                    <a:pt x="25773" y="10959"/>
                  </a:cubicBezTo>
                  <a:cubicBezTo>
                    <a:pt x="25773" y="10959"/>
                    <a:pt x="25687" y="11865"/>
                    <a:pt x="25124" y="12430"/>
                  </a:cubicBezTo>
                  <a:cubicBezTo>
                    <a:pt x="24657" y="12897"/>
                    <a:pt x="24024" y="13159"/>
                    <a:pt x="23363" y="13159"/>
                  </a:cubicBezTo>
                  <a:cubicBezTo>
                    <a:pt x="23351" y="13159"/>
                    <a:pt x="23341" y="13156"/>
                    <a:pt x="23329" y="13156"/>
                  </a:cubicBezTo>
                  <a:cubicBezTo>
                    <a:pt x="23312" y="13156"/>
                    <a:pt x="23293" y="13161"/>
                    <a:pt x="23276" y="13161"/>
                  </a:cubicBezTo>
                  <a:cubicBezTo>
                    <a:pt x="22268" y="13161"/>
                    <a:pt x="21358" y="12553"/>
                    <a:pt x="20974" y="11623"/>
                  </a:cubicBezTo>
                  <a:cubicBezTo>
                    <a:pt x="20588" y="10691"/>
                    <a:pt x="20801" y="9620"/>
                    <a:pt x="21513" y="8908"/>
                  </a:cubicBezTo>
                  <a:cubicBezTo>
                    <a:pt x="22076" y="8345"/>
                    <a:pt x="22987" y="8257"/>
                    <a:pt x="22987" y="8257"/>
                  </a:cubicBezTo>
                  <a:cubicBezTo>
                    <a:pt x="23310" y="8228"/>
                    <a:pt x="23765" y="8010"/>
                    <a:pt x="23996" y="7779"/>
                  </a:cubicBezTo>
                  <a:lnTo>
                    <a:pt x="24117" y="7662"/>
                  </a:lnTo>
                  <a:cubicBezTo>
                    <a:pt x="24345" y="7432"/>
                    <a:pt x="24347" y="7063"/>
                    <a:pt x="24122" y="6831"/>
                  </a:cubicBezTo>
                  <a:lnTo>
                    <a:pt x="23358" y="6067"/>
                  </a:lnTo>
                  <a:lnTo>
                    <a:pt x="17464" y="174"/>
                  </a:lnTo>
                  <a:cubicBezTo>
                    <a:pt x="17353" y="64"/>
                    <a:pt x="17202" y="0"/>
                    <a:pt x="1704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4"/>
            <p:cNvSpPr/>
            <p:nvPr/>
          </p:nvSpPr>
          <p:spPr>
            <a:xfrm>
              <a:off x="1690156" y="2190379"/>
              <a:ext cx="411261" cy="409845"/>
            </a:xfrm>
            <a:custGeom>
              <a:rect b="b" l="l" r="r" t="t"/>
              <a:pathLst>
                <a:path extrusionOk="0" h="34168" w="34286">
                  <a:moveTo>
                    <a:pt x="17145" y="1"/>
                  </a:moveTo>
                  <a:cubicBezTo>
                    <a:pt x="16992" y="1"/>
                    <a:pt x="16839" y="59"/>
                    <a:pt x="16722" y="176"/>
                  </a:cubicBezTo>
                  <a:lnTo>
                    <a:pt x="16686" y="210"/>
                  </a:lnTo>
                  <a:cubicBezTo>
                    <a:pt x="16681" y="215"/>
                    <a:pt x="16681" y="220"/>
                    <a:pt x="16676" y="225"/>
                  </a:cubicBezTo>
                  <a:lnTo>
                    <a:pt x="11966" y="4935"/>
                  </a:lnTo>
                  <a:lnTo>
                    <a:pt x="9984" y="6917"/>
                  </a:lnTo>
                  <a:cubicBezTo>
                    <a:pt x="9756" y="7149"/>
                    <a:pt x="9758" y="7521"/>
                    <a:pt x="9988" y="7751"/>
                  </a:cubicBezTo>
                  <a:lnTo>
                    <a:pt x="10048" y="7810"/>
                  </a:lnTo>
                  <a:cubicBezTo>
                    <a:pt x="10290" y="8021"/>
                    <a:pt x="10698" y="8211"/>
                    <a:pt x="11002" y="8239"/>
                  </a:cubicBezTo>
                  <a:cubicBezTo>
                    <a:pt x="11002" y="8239"/>
                    <a:pt x="11759" y="8319"/>
                    <a:pt x="12317" y="8760"/>
                  </a:cubicBezTo>
                  <a:cubicBezTo>
                    <a:pt x="12404" y="8821"/>
                    <a:pt x="12487" y="8887"/>
                    <a:pt x="12562" y="8963"/>
                  </a:cubicBezTo>
                  <a:cubicBezTo>
                    <a:pt x="13552" y="9938"/>
                    <a:pt x="13559" y="11536"/>
                    <a:pt x="12576" y="12516"/>
                  </a:cubicBezTo>
                  <a:cubicBezTo>
                    <a:pt x="12086" y="13006"/>
                    <a:pt x="11445" y="13250"/>
                    <a:pt x="10804" y="13250"/>
                  </a:cubicBezTo>
                  <a:cubicBezTo>
                    <a:pt x="10156" y="13250"/>
                    <a:pt x="9509" y="13001"/>
                    <a:pt x="9018" y="12502"/>
                  </a:cubicBezTo>
                  <a:cubicBezTo>
                    <a:pt x="8939" y="12421"/>
                    <a:pt x="8869" y="12335"/>
                    <a:pt x="8807" y="12241"/>
                  </a:cubicBezTo>
                  <a:cubicBezTo>
                    <a:pt x="8376" y="11683"/>
                    <a:pt x="8300" y="10944"/>
                    <a:pt x="8300" y="10944"/>
                  </a:cubicBezTo>
                  <a:cubicBezTo>
                    <a:pt x="8271" y="10652"/>
                    <a:pt x="8094" y="10264"/>
                    <a:pt x="7894" y="10017"/>
                  </a:cubicBezTo>
                  <a:cubicBezTo>
                    <a:pt x="7890" y="10013"/>
                    <a:pt x="7887" y="10008"/>
                    <a:pt x="7883" y="10005"/>
                  </a:cubicBezTo>
                  <a:lnTo>
                    <a:pt x="7810" y="9933"/>
                  </a:lnTo>
                  <a:cubicBezTo>
                    <a:pt x="7697" y="9818"/>
                    <a:pt x="7544" y="9756"/>
                    <a:pt x="7388" y="9756"/>
                  </a:cubicBezTo>
                  <a:cubicBezTo>
                    <a:pt x="7313" y="9756"/>
                    <a:pt x="7238" y="9770"/>
                    <a:pt x="7166" y="9799"/>
                  </a:cubicBezTo>
                  <a:cubicBezTo>
                    <a:pt x="7096" y="9828"/>
                    <a:pt x="7029" y="9871"/>
                    <a:pt x="6974" y="9924"/>
                  </a:cubicBezTo>
                  <a:lnTo>
                    <a:pt x="5908" y="10990"/>
                  </a:lnTo>
                  <a:lnTo>
                    <a:pt x="282" y="16618"/>
                  </a:lnTo>
                  <a:cubicBezTo>
                    <a:pt x="277" y="16623"/>
                    <a:pt x="270" y="16624"/>
                    <a:pt x="265" y="16628"/>
                  </a:cubicBezTo>
                  <a:lnTo>
                    <a:pt x="236" y="16662"/>
                  </a:lnTo>
                  <a:cubicBezTo>
                    <a:pt x="0" y="16896"/>
                    <a:pt x="0" y="17275"/>
                    <a:pt x="236" y="17510"/>
                  </a:cubicBezTo>
                  <a:lnTo>
                    <a:pt x="6965" y="24238"/>
                  </a:lnTo>
                  <a:cubicBezTo>
                    <a:pt x="7082" y="24355"/>
                    <a:pt x="7235" y="24414"/>
                    <a:pt x="7388" y="24414"/>
                  </a:cubicBezTo>
                  <a:cubicBezTo>
                    <a:pt x="7541" y="24414"/>
                    <a:pt x="7695" y="24355"/>
                    <a:pt x="7811" y="24238"/>
                  </a:cubicBezTo>
                  <a:lnTo>
                    <a:pt x="7882" y="24168"/>
                  </a:lnTo>
                  <a:cubicBezTo>
                    <a:pt x="8115" y="23932"/>
                    <a:pt x="8330" y="23478"/>
                    <a:pt x="8364" y="23150"/>
                  </a:cubicBezTo>
                  <a:cubicBezTo>
                    <a:pt x="8364" y="23150"/>
                    <a:pt x="8450" y="22237"/>
                    <a:pt x="9016" y="21669"/>
                  </a:cubicBezTo>
                  <a:cubicBezTo>
                    <a:pt x="9506" y="21169"/>
                    <a:pt x="10154" y="20919"/>
                    <a:pt x="10803" y="20919"/>
                  </a:cubicBezTo>
                  <a:cubicBezTo>
                    <a:pt x="11444" y="20919"/>
                    <a:pt x="12085" y="21163"/>
                    <a:pt x="12574" y="21653"/>
                  </a:cubicBezTo>
                  <a:cubicBezTo>
                    <a:pt x="13559" y="22637"/>
                    <a:pt x="13552" y="24236"/>
                    <a:pt x="12559" y="25211"/>
                  </a:cubicBezTo>
                  <a:cubicBezTo>
                    <a:pt x="11994" y="25777"/>
                    <a:pt x="11081" y="25867"/>
                    <a:pt x="11081" y="25867"/>
                  </a:cubicBezTo>
                  <a:cubicBezTo>
                    <a:pt x="10753" y="25898"/>
                    <a:pt x="10295" y="26116"/>
                    <a:pt x="10063" y="26346"/>
                  </a:cubicBezTo>
                  <a:lnTo>
                    <a:pt x="9989" y="26419"/>
                  </a:lnTo>
                  <a:cubicBezTo>
                    <a:pt x="9758" y="26653"/>
                    <a:pt x="9758" y="27030"/>
                    <a:pt x="9989" y="27264"/>
                  </a:cubicBezTo>
                  <a:lnTo>
                    <a:pt x="16722" y="33995"/>
                  </a:lnTo>
                  <a:cubicBezTo>
                    <a:pt x="16839" y="34110"/>
                    <a:pt x="16991" y="34168"/>
                    <a:pt x="17144" y="34168"/>
                  </a:cubicBezTo>
                  <a:cubicBezTo>
                    <a:pt x="17296" y="34168"/>
                    <a:pt x="17448" y="34110"/>
                    <a:pt x="17565" y="33995"/>
                  </a:cubicBezTo>
                  <a:lnTo>
                    <a:pt x="24296" y="27264"/>
                  </a:lnTo>
                  <a:cubicBezTo>
                    <a:pt x="24414" y="27148"/>
                    <a:pt x="24567" y="27090"/>
                    <a:pt x="24720" y="27090"/>
                  </a:cubicBezTo>
                  <a:cubicBezTo>
                    <a:pt x="24873" y="27090"/>
                    <a:pt x="25027" y="27148"/>
                    <a:pt x="25144" y="27264"/>
                  </a:cubicBezTo>
                  <a:lnTo>
                    <a:pt x="25264" y="27384"/>
                  </a:lnTo>
                  <a:cubicBezTo>
                    <a:pt x="25496" y="27619"/>
                    <a:pt x="25712" y="28077"/>
                    <a:pt x="25743" y="28402"/>
                  </a:cubicBezTo>
                  <a:cubicBezTo>
                    <a:pt x="25743" y="28402"/>
                    <a:pt x="25832" y="29315"/>
                    <a:pt x="26399" y="29883"/>
                  </a:cubicBezTo>
                  <a:cubicBezTo>
                    <a:pt x="26888" y="30368"/>
                    <a:pt x="27526" y="30611"/>
                    <a:pt x="28165" y="30611"/>
                  </a:cubicBezTo>
                  <a:cubicBezTo>
                    <a:pt x="28806" y="30611"/>
                    <a:pt x="29447" y="30366"/>
                    <a:pt x="29936" y="29878"/>
                  </a:cubicBezTo>
                  <a:cubicBezTo>
                    <a:pt x="30913" y="28901"/>
                    <a:pt x="30914" y="27319"/>
                    <a:pt x="29943" y="26340"/>
                  </a:cubicBezTo>
                  <a:lnTo>
                    <a:pt x="29943" y="26340"/>
                  </a:lnTo>
                  <a:lnTo>
                    <a:pt x="29943" y="26344"/>
                  </a:lnTo>
                  <a:cubicBezTo>
                    <a:pt x="29373" y="25774"/>
                    <a:pt x="28460" y="25688"/>
                    <a:pt x="28460" y="25688"/>
                  </a:cubicBezTo>
                  <a:cubicBezTo>
                    <a:pt x="28132" y="25654"/>
                    <a:pt x="27677" y="25439"/>
                    <a:pt x="27442" y="25206"/>
                  </a:cubicBezTo>
                  <a:lnTo>
                    <a:pt x="27322" y="25084"/>
                  </a:lnTo>
                  <a:cubicBezTo>
                    <a:pt x="27092" y="24851"/>
                    <a:pt x="27092" y="24475"/>
                    <a:pt x="27322" y="24241"/>
                  </a:cubicBezTo>
                  <a:lnTo>
                    <a:pt x="34054" y="17508"/>
                  </a:lnTo>
                  <a:cubicBezTo>
                    <a:pt x="34285" y="17275"/>
                    <a:pt x="34285" y="16897"/>
                    <a:pt x="34054" y="16664"/>
                  </a:cubicBezTo>
                  <a:lnTo>
                    <a:pt x="27322" y="9933"/>
                  </a:lnTo>
                  <a:cubicBezTo>
                    <a:pt x="27090" y="9698"/>
                    <a:pt x="27090" y="9320"/>
                    <a:pt x="27322" y="9085"/>
                  </a:cubicBezTo>
                  <a:lnTo>
                    <a:pt x="27327" y="9081"/>
                  </a:lnTo>
                  <a:cubicBezTo>
                    <a:pt x="27559" y="8848"/>
                    <a:pt x="28017" y="8635"/>
                    <a:pt x="28345" y="8601"/>
                  </a:cubicBezTo>
                  <a:cubicBezTo>
                    <a:pt x="28345" y="8601"/>
                    <a:pt x="29258" y="8515"/>
                    <a:pt x="29825" y="7947"/>
                  </a:cubicBezTo>
                  <a:cubicBezTo>
                    <a:pt x="30817" y="6972"/>
                    <a:pt x="30823" y="5372"/>
                    <a:pt x="29840" y="4389"/>
                  </a:cubicBezTo>
                  <a:cubicBezTo>
                    <a:pt x="29350" y="3899"/>
                    <a:pt x="28709" y="3655"/>
                    <a:pt x="28068" y="3655"/>
                  </a:cubicBezTo>
                  <a:cubicBezTo>
                    <a:pt x="27420" y="3655"/>
                    <a:pt x="26771" y="3905"/>
                    <a:pt x="26280" y="4404"/>
                  </a:cubicBezTo>
                  <a:cubicBezTo>
                    <a:pt x="25716" y="4969"/>
                    <a:pt x="25628" y="5887"/>
                    <a:pt x="25628" y="5887"/>
                  </a:cubicBezTo>
                  <a:cubicBezTo>
                    <a:pt x="25596" y="6210"/>
                    <a:pt x="25381" y="6670"/>
                    <a:pt x="25146" y="6903"/>
                  </a:cubicBezTo>
                  <a:lnTo>
                    <a:pt x="25144" y="6907"/>
                  </a:lnTo>
                  <a:cubicBezTo>
                    <a:pt x="25027" y="7023"/>
                    <a:pt x="24873" y="7081"/>
                    <a:pt x="24720" y="7081"/>
                  </a:cubicBezTo>
                  <a:cubicBezTo>
                    <a:pt x="24567" y="7081"/>
                    <a:pt x="24414" y="7023"/>
                    <a:pt x="24296" y="6907"/>
                  </a:cubicBezTo>
                  <a:lnTo>
                    <a:pt x="17567" y="176"/>
                  </a:lnTo>
                  <a:cubicBezTo>
                    <a:pt x="17450" y="59"/>
                    <a:pt x="17297" y="1"/>
                    <a:pt x="17145" y="1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4"/>
            <p:cNvSpPr/>
            <p:nvPr/>
          </p:nvSpPr>
          <p:spPr>
            <a:xfrm>
              <a:off x="1484068" y="1984268"/>
              <a:ext cx="408862" cy="407494"/>
            </a:xfrm>
            <a:custGeom>
              <a:rect b="b" l="l" r="r" t="t"/>
              <a:pathLst>
                <a:path extrusionOk="0" h="33972" w="34086">
                  <a:moveTo>
                    <a:pt x="17043" y="1"/>
                  </a:moveTo>
                  <a:cubicBezTo>
                    <a:pt x="16887" y="1"/>
                    <a:pt x="16736" y="61"/>
                    <a:pt x="16624" y="172"/>
                  </a:cubicBezTo>
                  <a:lnTo>
                    <a:pt x="9932" y="6866"/>
                  </a:lnTo>
                  <a:cubicBezTo>
                    <a:pt x="9701" y="7099"/>
                    <a:pt x="9701" y="7475"/>
                    <a:pt x="9932" y="7709"/>
                  </a:cubicBezTo>
                  <a:lnTo>
                    <a:pt x="10003" y="7779"/>
                  </a:lnTo>
                  <a:cubicBezTo>
                    <a:pt x="10235" y="8009"/>
                    <a:pt x="10689" y="8223"/>
                    <a:pt x="11014" y="8254"/>
                  </a:cubicBezTo>
                  <a:cubicBezTo>
                    <a:pt x="11014" y="8254"/>
                    <a:pt x="11923" y="8345"/>
                    <a:pt x="12486" y="8907"/>
                  </a:cubicBezTo>
                  <a:cubicBezTo>
                    <a:pt x="13430" y="9883"/>
                    <a:pt x="13420" y="11436"/>
                    <a:pt x="12459" y="12397"/>
                  </a:cubicBezTo>
                  <a:cubicBezTo>
                    <a:pt x="11973" y="12885"/>
                    <a:pt x="11335" y="13129"/>
                    <a:pt x="10697" y="13129"/>
                  </a:cubicBezTo>
                  <a:cubicBezTo>
                    <a:pt x="10074" y="13129"/>
                    <a:pt x="9450" y="12896"/>
                    <a:pt x="8968" y="12430"/>
                  </a:cubicBezTo>
                  <a:cubicBezTo>
                    <a:pt x="8402" y="11864"/>
                    <a:pt x="8314" y="10958"/>
                    <a:pt x="8314" y="10958"/>
                  </a:cubicBezTo>
                  <a:cubicBezTo>
                    <a:pt x="8280" y="10633"/>
                    <a:pt x="8067" y="10178"/>
                    <a:pt x="7835" y="9948"/>
                  </a:cubicBezTo>
                  <a:lnTo>
                    <a:pt x="7765" y="9873"/>
                  </a:lnTo>
                  <a:cubicBezTo>
                    <a:pt x="7653" y="9763"/>
                    <a:pt x="7502" y="9701"/>
                    <a:pt x="7344" y="9699"/>
                  </a:cubicBezTo>
                  <a:cubicBezTo>
                    <a:pt x="7186" y="9699"/>
                    <a:pt x="7037" y="9763"/>
                    <a:pt x="6926" y="9873"/>
                  </a:cubicBezTo>
                  <a:lnTo>
                    <a:pt x="232" y="16566"/>
                  </a:lnTo>
                  <a:cubicBezTo>
                    <a:pt x="0" y="16800"/>
                    <a:pt x="0" y="17174"/>
                    <a:pt x="232" y="17406"/>
                  </a:cubicBezTo>
                  <a:lnTo>
                    <a:pt x="6170" y="23347"/>
                  </a:lnTo>
                  <a:lnTo>
                    <a:pt x="6167" y="23347"/>
                  </a:lnTo>
                  <a:lnTo>
                    <a:pt x="6929" y="24109"/>
                  </a:lnTo>
                  <a:cubicBezTo>
                    <a:pt x="7154" y="24343"/>
                    <a:pt x="7152" y="24712"/>
                    <a:pt x="6924" y="24942"/>
                  </a:cubicBezTo>
                  <a:lnTo>
                    <a:pt x="6805" y="25059"/>
                  </a:lnTo>
                  <a:cubicBezTo>
                    <a:pt x="6574" y="25290"/>
                    <a:pt x="6119" y="25508"/>
                    <a:pt x="5794" y="25537"/>
                  </a:cubicBezTo>
                  <a:cubicBezTo>
                    <a:pt x="5794" y="25537"/>
                    <a:pt x="4883" y="25625"/>
                    <a:pt x="4322" y="26188"/>
                  </a:cubicBezTo>
                  <a:cubicBezTo>
                    <a:pt x="3610" y="26900"/>
                    <a:pt x="3397" y="27971"/>
                    <a:pt x="3781" y="28903"/>
                  </a:cubicBezTo>
                  <a:cubicBezTo>
                    <a:pt x="4167" y="29833"/>
                    <a:pt x="5075" y="30441"/>
                    <a:pt x="6083" y="30441"/>
                  </a:cubicBezTo>
                  <a:cubicBezTo>
                    <a:pt x="6102" y="30441"/>
                    <a:pt x="6119" y="30436"/>
                    <a:pt x="6138" y="30436"/>
                  </a:cubicBezTo>
                  <a:cubicBezTo>
                    <a:pt x="6148" y="30436"/>
                    <a:pt x="6158" y="30437"/>
                    <a:pt x="6170" y="30437"/>
                  </a:cubicBezTo>
                  <a:cubicBezTo>
                    <a:pt x="6173" y="30437"/>
                    <a:pt x="6175" y="30437"/>
                    <a:pt x="6177" y="30437"/>
                  </a:cubicBezTo>
                  <a:cubicBezTo>
                    <a:pt x="6835" y="30437"/>
                    <a:pt x="7466" y="30175"/>
                    <a:pt x="7933" y="29710"/>
                  </a:cubicBezTo>
                  <a:cubicBezTo>
                    <a:pt x="8494" y="29145"/>
                    <a:pt x="8582" y="28239"/>
                    <a:pt x="8582" y="28239"/>
                  </a:cubicBezTo>
                  <a:cubicBezTo>
                    <a:pt x="8614" y="27911"/>
                    <a:pt x="8829" y="27456"/>
                    <a:pt x="9059" y="27225"/>
                  </a:cubicBezTo>
                  <a:lnTo>
                    <a:pt x="9129" y="27154"/>
                  </a:lnTo>
                  <a:cubicBezTo>
                    <a:pt x="9243" y="27043"/>
                    <a:pt x="9394" y="26981"/>
                    <a:pt x="9551" y="26981"/>
                  </a:cubicBezTo>
                  <a:cubicBezTo>
                    <a:pt x="9708" y="26981"/>
                    <a:pt x="9859" y="27043"/>
                    <a:pt x="9970" y="27154"/>
                  </a:cubicBezTo>
                  <a:lnTo>
                    <a:pt x="11033" y="28217"/>
                  </a:lnTo>
                  <a:lnTo>
                    <a:pt x="11033" y="28211"/>
                  </a:lnTo>
                  <a:lnTo>
                    <a:pt x="16621" y="33800"/>
                  </a:lnTo>
                  <a:cubicBezTo>
                    <a:pt x="16734" y="33909"/>
                    <a:pt x="16885" y="33971"/>
                    <a:pt x="17043" y="33971"/>
                  </a:cubicBezTo>
                  <a:cubicBezTo>
                    <a:pt x="17192" y="33970"/>
                    <a:pt x="17337" y="33913"/>
                    <a:pt x="17445" y="33810"/>
                  </a:cubicBezTo>
                  <a:cubicBezTo>
                    <a:pt x="17450" y="33805"/>
                    <a:pt x="17457" y="33803"/>
                    <a:pt x="17462" y="33800"/>
                  </a:cubicBezTo>
                  <a:lnTo>
                    <a:pt x="23088" y="28172"/>
                  </a:lnTo>
                  <a:lnTo>
                    <a:pt x="24154" y="27106"/>
                  </a:lnTo>
                  <a:cubicBezTo>
                    <a:pt x="24209" y="27053"/>
                    <a:pt x="24274" y="27010"/>
                    <a:pt x="24346" y="26981"/>
                  </a:cubicBezTo>
                  <a:cubicBezTo>
                    <a:pt x="24418" y="26951"/>
                    <a:pt x="24494" y="26937"/>
                    <a:pt x="24569" y="26937"/>
                  </a:cubicBezTo>
                  <a:cubicBezTo>
                    <a:pt x="24724" y="26937"/>
                    <a:pt x="24876" y="26998"/>
                    <a:pt x="24990" y="27113"/>
                  </a:cubicBezTo>
                  <a:lnTo>
                    <a:pt x="25063" y="27187"/>
                  </a:lnTo>
                  <a:cubicBezTo>
                    <a:pt x="25067" y="27190"/>
                    <a:pt x="25070" y="27195"/>
                    <a:pt x="25074" y="27199"/>
                  </a:cubicBezTo>
                  <a:cubicBezTo>
                    <a:pt x="25274" y="27444"/>
                    <a:pt x="25450" y="27834"/>
                    <a:pt x="25480" y="28124"/>
                  </a:cubicBezTo>
                  <a:cubicBezTo>
                    <a:pt x="25480" y="28124"/>
                    <a:pt x="25556" y="28865"/>
                    <a:pt x="25985" y="29423"/>
                  </a:cubicBezTo>
                  <a:cubicBezTo>
                    <a:pt x="26049" y="29516"/>
                    <a:pt x="26119" y="29603"/>
                    <a:pt x="26198" y="29684"/>
                  </a:cubicBezTo>
                  <a:cubicBezTo>
                    <a:pt x="26689" y="30182"/>
                    <a:pt x="27336" y="30431"/>
                    <a:pt x="27983" y="30431"/>
                  </a:cubicBezTo>
                  <a:cubicBezTo>
                    <a:pt x="28624" y="30431"/>
                    <a:pt x="29265" y="30187"/>
                    <a:pt x="29754" y="29698"/>
                  </a:cubicBezTo>
                  <a:cubicBezTo>
                    <a:pt x="30737" y="28716"/>
                    <a:pt x="30732" y="27120"/>
                    <a:pt x="29742" y="26143"/>
                  </a:cubicBezTo>
                  <a:cubicBezTo>
                    <a:pt x="29667" y="26069"/>
                    <a:pt x="29584" y="26001"/>
                    <a:pt x="29497" y="25941"/>
                  </a:cubicBezTo>
                  <a:cubicBezTo>
                    <a:pt x="28937" y="25500"/>
                    <a:pt x="28182" y="25421"/>
                    <a:pt x="28182" y="25421"/>
                  </a:cubicBezTo>
                  <a:cubicBezTo>
                    <a:pt x="27878" y="25392"/>
                    <a:pt x="27470" y="25203"/>
                    <a:pt x="27226" y="24990"/>
                  </a:cubicBezTo>
                  <a:lnTo>
                    <a:pt x="27168" y="24932"/>
                  </a:lnTo>
                  <a:cubicBezTo>
                    <a:pt x="26938" y="24703"/>
                    <a:pt x="26936" y="24331"/>
                    <a:pt x="27164" y="24099"/>
                  </a:cubicBezTo>
                  <a:lnTo>
                    <a:pt x="29146" y="22115"/>
                  </a:lnTo>
                  <a:lnTo>
                    <a:pt x="33856" y="17407"/>
                  </a:lnTo>
                  <a:cubicBezTo>
                    <a:pt x="33861" y="17402"/>
                    <a:pt x="33861" y="17397"/>
                    <a:pt x="33866" y="17392"/>
                  </a:cubicBezTo>
                  <a:cubicBezTo>
                    <a:pt x="34086" y="17160"/>
                    <a:pt x="34081" y="16795"/>
                    <a:pt x="33856" y="16566"/>
                  </a:cubicBezTo>
                  <a:lnTo>
                    <a:pt x="27162" y="9873"/>
                  </a:lnTo>
                  <a:cubicBezTo>
                    <a:pt x="27052" y="9764"/>
                    <a:pt x="26905" y="9701"/>
                    <a:pt x="26750" y="9701"/>
                  </a:cubicBezTo>
                  <a:cubicBezTo>
                    <a:pt x="26748" y="9701"/>
                    <a:pt x="26746" y="9701"/>
                    <a:pt x="26744" y="9701"/>
                  </a:cubicBezTo>
                  <a:cubicBezTo>
                    <a:pt x="26586" y="9701"/>
                    <a:pt x="26435" y="9763"/>
                    <a:pt x="26323" y="9873"/>
                  </a:cubicBezTo>
                  <a:lnTo>
                    <a:pt x="26249" y="9948"/>
                  </a:lnTo>
                  <a:cubicBezTo>
                    <a:pt x="26019" y="10178"/>
                    <a:pt x="25803" y="10635"/>
                    <a:pt x="25774" y="10961"/>
                  </a:cubicBezTo>
                  <a:cubicBezTo>
                    <a:pt x="25774" y="10961"/>
                    <a:pt x="25685" y="11869"/>
                    <a:pt x="25122" y="12434"/>
                  </a:cubicBezTo>
                  <a:cubicBezTo>
                    <a:pt x="24634" y="12928"/>
                    <a:pt x="23990" y="13175"/>
                    <a:pt x="23347" y="13175"/>
                  </a:cubicBezTo>
                  <a:cubicBezTo>
                    <a:pt x="22709" y="13175"/>
                    <a:pt x="22072" y="12932"/>
                    <a:pt x="21586" y="12446"/>
                  </a:cubicBezTo>
                  <a:cubicBezTo>
                    <a:pt x="20608" y="11467"/>
                    <a:pt x="20613" y="9881"/>
                    <a:pt x="21598" y="8910"/>
                  </a:cubicBezTo>
                  <a:cubicBezTo>
                    <a:pt x="22163" y="8347"/>
                    <a:pt x="23071" y="8258"/>
                    <a:pt x="23071" y="8258"/>
                  </a:cubicBezTo>
                  <a:cubicBezTo>
                    <a:pt x="23395" y="8227"/>
                    <a:pt x="23850" y="8014"/>
                    <a:pt x="24080" y="7782"/>
                  </a:cubicBezTo>
                  <a:lnTo>
                    <a:pt x="24159" y="7709"/>
                  </a:lnTo>
                  <a:cubicBezTo>
                    <a:pt x="24389" y="7475"/>
                    <a:pt x="24389" y="7099"/>
                    <a:pt x="24159" y="6866"/>
                  </a:cubicBezTo>
                  <a:lnTo>
                    <a:pt x="17465" y="172"/>
                  </a:lnTo>
                  <a:cubicBezTo>
                    <a:pt x="17352" y="63"/>
                    <a:pt x="17201" y="1"/>
                    <a:pt x="1704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4"/>
            <p:cNvSpPr/>
            <p:nvPr/>
          </p:nvSpPr>
          <p:spPr>
            <a:xfrm flipH="1">
              <a:off x="865779" y="2190662"/>
              <a:ext cx="408898" cy="407518"/>
            </a:xfrm>
            <a:custGeom>
              <a:rect b="b" l="l" r="r" t="t"/>
              <a:pathLst>
                <a:path extrusionOk="0" h="33974" w="34089">
                  <a:moveTo>
                    <a:pt x="17044" y="0"/>
                  </a:moveTo>
                  <a:cubicBezTo>
                    <a:pt x="16893" y="2"/>
                    <a:pt x="16750" y="60"/>
                    <a:pt x="16640" y="163"/>
                  </a:cubicBezTo>
                  <a:lnTo>
                    <a:pt x="12729" y="4075"/>
                  </a:lnTo>
                  <a:lnTo>
                    <a:pt x="12729" y="4070"/>
                  </a:lnTo>
                  <a:lnTo>
                    <a:pt x="10005" y="6793"/>
                  </a:lnTo>
                  <a:cubicBezTo>
                    <a:pt x="9890" y="6904"/>
                    <a:pt x="9742" y="6959"/>
                    <a:pt x="9595" y="6959"/>
                  </a:cubicBezTo>
                  <a:cubicBezTo>
                    <a:pt x="9444" y="6959"/>
                    <a:pt x="9293" y="6901"/>
                    <a:pt x="9178" y="6787"/>
                  </a:cubicBezTo>
                  <a:lnTo>
                    <a:pt x="9104" y="6713"/>
                  </a:lnTo>
                  <a:cubicBezTo>
                    <a:pt x="8874" y="6481"/>
                    <a:pt x="8660" y="6026"/>
                    <a:pt x="8625" y="5702"/>
                  </a:cubicBezTo>
                  <a:cubicBezTo>
                    <a:pt x="8625" y="5702"/>
                    <a:pt x="8539" y="4792"/>
                    <a:pt x="7976" y="4229"/>
                  </a:cubicBezTo>
                  <a:cubicBezTo>
                    <a:pt x="7478" y="3726"/>
                    <a:pt x="6821" y="3474"/>
                    <a:pt x="6165" y="3474"/>
                  </a:cubicBezTo>
                  <a:cubicBezTo>
                    <a:pt x="5524" y="3474"/>
                    <a:pt x="4883" y="3714"/>
                    <a:pt x="4388" y="4197"/>
                  </a:cubicBezTo>
                  <a:cubicBezTo>
                    <a:pt x="3384" y="5172"/>
                    <a:pt x="3354" y="6775"/>
                    <a:pt x="4322" y="7785"/>
                  </a:cubicBezTo>
                  <a:cubicBezTo>
                    <a:pt x="4884" y="8350"/>
                    <a:pt x="5795" y="8439"/>
                    <a:pt x="5795" y="8439"/>
                  </a:cubicBezTo>
                  <a:cubicBezTo>
                    <a:pt x="6118" y="8468"/>
                    <a:pt x="6573" y="8686"/>
                    <a:pt x="6804" y="8916"/>
                  </a:cubicBezTo>
                  <a:lnTo>
                    <a:pt x="6924" y="9033"/>
                  </a:lnTo>
                  <a:cubicBezTo>
                    <a:pt x="7153" y="9267"/>
                    <a:pt x="7153" y="9641"/>
                    <a:pt x="6924" y="9874"/>
                  </a:cubicBezTo>
                  <a:lnTo>
                    <a:pt x="3488" y="13310"/>
                  </a:lnTo>
                  <a:lnTo>
                    <a:pt x="310" y="16487"/>
                  </a:lnTo>
                  <a:lnTo>
                    <a:pt x="233" y="16566"/>
                  </a:lnTo>
                  <a:cubicBezTo>
                    <a:pt x="1" y="16798"/>
                    <a:pt x="1" y="17174"/>
                    <a:pt x="233" y="17405"/>
                  </a:cubicBezTo>
                  <a:lnTo>
                    <a:pt x="6926" y="24099"/>
                  </a:lnTo>
                  <a:cubicBezTo>
                    <a:pt x="7156" y="24332"/>
                    <a:pt x="7156" y="24706"/>
                    <a:pt x="6926" y="24938"/>
                  </a:cubicBezTo>
                  <a:lnTo>
                    <a:pt x="6919" y="24945"/>
                  </a:lnTo>
                  <a:cubicBezTo>
                    <a:pt x="6688" y="25177"/>
                    <a:pt x="6233" y="25391"/>
                    <a:pt x="5908" y="25420"/>
                  </a:cubicBezTo>
                  <a:cubicBezTo>
                    <a:pt x="5908" y="25420"/>
                    <a:pt x="4999" y="25511"/>
                    <a:pt x="4436" y="26074"/>
                  </a:cubicBezTo>
                  <a:cubicBezTo>
                    <a:pt x="3478" y="27047"/>
                    <a:pt x="3485" y="28613"/>
                    <a:pt x="4451" y="29579"/>
                  </a:cubicBezTo>
                  <a:cubicBezTo>
                    <a:pt x="4938" y="30065"/>
                    <a:pt x="5575" y="30309"/>
                    <a:pt x="6213" y="30309"/>
                  </a:cubicBezTo>
                  <a:cubicBezTo>
                    <a:pt x="6843" y="30309"/>
                    <a:pt x="7473" y="30072"/>
                    <a:pt x="7958" y="29596"/>
                  </a:cubicBezTo>
                  <a:cubicBezTo>
                    <a:pt x="8522" y="29031"/>
                    <a:pt x="8608" y="28125"/>
                    <a:pt x="8608" y="28125"/>
                  </a:cubicBezTo>
                  <a:cubicBezTo>
                    <a:pt x="8642" y="27797"/>
                    <a:pt x="8857" y="27341"/>
                    <a:pt x="9087" y="27111"/>
                  </a:cubicBezTo>
                  <a:lnTo>
                    <a:pt x="9090" y="27107"/>
                  </a:lnTo>
                  <a:cubicBezTo>
                    <a:pt x="9204" y="26996"/>
                    <a:pt x="9355" y="26934"/>
                    <a:pt x="9513" y="26934"/>
                  </a:cubicBezTo>
                  <a:cubicBezTo>
                    <a:pt x="9669" y="26934"/>
                    <a:pt x="9820" y="26996"/>
                    <a:pt x="9930" y="27107"/>
                  </a:cubicBezTo>
                  <a:lnTo>
                    <a:pt x="16623" y="33801"/>
                  </a:lnTo>
                  <a:cubicBezTo>
                    <a:pt x="16741" y="33916"/>
                    <a:pt x="16893" y="33973"/>
                    <a:pt x="17045" y="33973"/>
                  </a:cubicBezTo>
                  <a:cubicBezTo>
                    <a:pt x="17198" y="33973"/>
                    <a:pt x="17350" y="33916"/>
                    <a:pt x="17468" y="33801"/>
                  </a:cubicBezTo>
                  <a:lnTo>
                    <a:pt x="24161" y="27107"/>
                  </a:lnTo>
                  <a:cubicBezTo>
                    <a:pt x="24391" y="26874"/>
                    <a:pt x="24391" y="26500"/>
                    <a:pt x="24161" y="26266"/>
                  </a:cubicBezTo>
                  <a:lnTo>
                    <a:pt x="24082" y="26193"/>
                  </a:lnTo>
                  <a:cubicBezTo>
                    <a:pt x="23852" y="25963"/>
                    <a:pt x="23396" y="25746"/>
                    <a:pt x="23073" y="25714"/>
                  </a:cubicBezTo>
                  <a:cubicBezTo>
                    <a:pt x="23073" y="25714"/>
                    <a:pt x="22167" y="25628"/>
                    <a:pt x="21600" y="25063"/>
                  </a:cubicBezTo>
                  <a:cubicBezTo>
                    <a:pt x="20626" y="24092"/>
                    <a:pt x="20631" y="22513"/>
                    <a:pt x="21600" y="21541"/>
                  </a:cubicBezTo>
                  <a:cubicBezTo>
                    <a:pt x="22087" y="21055"/>
                    <a:pt x="22725" y="20812"/>
                    <a:pt x="23362" y="20812"/>
                  </a:cubicBezTo>
                  <a:cubicBezTo>
                    <a:pt x="24000" y="20812"/>
                    <a:pt x="24637" y="21055"/>
                    <a:pt x="25124" y="21541"/>
                  </a:cubicBezTo>
                  <a:cubicBezTo>
                    <a:pt x="25685" y="22104"/>
                    <a:pt x="25776" y="23016"/>
                    <a:pt x="25776" y="23016"/>
                  </a:cubicBezTo>
                  <a:cubicBezTo>
                    <a:pt x="25805" y="23338"/>
                    <a:pt x="26022" y="23793"/>
                    <a:pt x="26252" y="24025"/>
                  </a:cubicBezTo>
                  <a:lnTo>
                    <a:pt x="26325" y="24099"/>
                  </a:lnTo>
                  <a:cubicBezTo>
                    <a:pt x="26437" y="24209"/>
                    <a:pt x="26588" y="24270"/>
                    <a:pt x="26746" y="24270"/>
                  </a:cubicBezTo>
                  <a:cubicBezTo>
                    <a:pt x="26902" y="24270"/>
                    <a:pt x="27053" y="24209"/>
                    <a:pt x="27165" y="24099"/>
                  </a:cubicBezTo>
                  <a:lnTo>
                    <a:pt x="33858" y="17405"/>
                  </a:lnTo>
                  <a:cubicBezTo>
                    <a:pt x="34088" y="17172"/>
                    <a:pt x="34087" y="16798"/>
                    <a:pt x="33855" y="16566"/>
                  </a:cubicBezTo>
                  <a:lnTo>
                    <a:pt x="28225" y="10937"/>
                  </a:lnTo>
                  <a:lnTo>
                    <a:pt x="27163" y="9874"/>
                  </a:lnTo>
                  <a:cubicBezTo>
                    <a:pt x="27051" y="9763"/>
                    <a:pt x="26900" y="9701"/>
                    <a:pt x="26742" y="9701"/>
                  </a:cubicBezTo>
                  <a:cubicBezTo>
                    <a:pt x="26585" y="9701"/>
                    <a:pt x="26434" y="9763"/>
                    <a:pt x="26322" y="9874"/>
                  </a:cubicBezTo>
                  <a:lnTo>
                    <a:pt x="26252" y="9945"/>
                  </a:lnTo>
                  <a:cubicBezTo>
                    <a:pt x="26022" y="10176"/>
                    <a:pt x="25807" y="10631"/>
                    <a:pt x="25773" y="10959"/>
                  </a:cubicBezTo>
                  <a:cubicBezTo>
                    <a:pt x="25773" y="10959"/>
                    <a:pt x="25687" y="11865"/>
                    <a:pt x="25124" y="12430"/>
                  </a:cubicBezTo>
                  <a:cubicBezTo>
                    <a:pt x="24657" y="12897"/>
                    <a:pt x="24024" y="13159"/>
                    <a:pt x="23363" y="13159"/>
                  </a:cubicBezTo>
                  <a:cubicBezTo>
                    <a:pt x="23351" y="13159"/>
                    <a:pt x="23341" y="13156"/>
                    <a:pt x="23329" y="13156"/>
                  </a:cubicBezTo>
                  <a:cubicBezTo>
                    <a:pt x="23312" y="13156"/>
                    <a:pt x="23293" y="13161"/>
                    <a:pt x="23276" y="13161"/>
                  </a:cubicBezTo>
                  <a:cubicBezTo>
                    <a:pt x="22268" y="13161"/>
                    <a:pt x="21358" y="12553"/>
                    <a:pt x="20974" y="11623"/>
                  </a:cubicBezTo>
                  <a:cubicBezTo>
                    <a:pt x="20588" y="10691"/>
                    <a:pt x="20801" y="9620"/>
                    <a:pt x="21513" y="8908"/>
                  </a:cubicBezTo>
                  <a:cubicBezTo>
                    <a:pt x="22076" y="8345"/>
                    <a:pt x="22987" y="8257"/>
                    <a:pt x="22987" y="8257"/>
                  </a:cubicBezTo>
                  <a:cubicBezTo>
                    <a:pt x="23310" y="8228"/>
                    <a:pt x="23765" y="8010"/>
                    <a:pt x="23996" y="7779"/>
                  </a:cubicBezTo>
                  <a:lnTo>
                    <a:pt x="24117" y="7662"/>
                  </a:lnTo>
                  <a:cubicBezTo>
                    <a:pt x="24345" y="7432"/>
                    <a:pt x="24347" y="7063"/>
                    <a:pt x="24122" y="6831"/>
                  </a:cubicBezTo>
                  <a:lnTo>
                    <a:pt x="23358" y="6067"/>
                  </a:lnTo>
                  <a:lnTo>
                    <a:pt x="17464" y="174"/>
                  </a:lnTo>
                  <a:cubicBezTo>
                    <a:pt x="17353" y="64"/>
                    <a:pt x="17202" y="0"/>
                    <a:pt x="1704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4"/>
            <p:cNvSpPr/>
            <p:nvPr/>
          </p:nvSpPr>
          <p:spPr>
            <a:xfrm>
              <a:off x="246070" y="1983826"/>
              <a:ext cx="408910" cy="407494"/>
            </a:xfrm>
            <a:custGeom>
              <a:rect b="b" l="l" r="r" t="t"/>
              <a:pathLst>
                <a:path extrusionOk="0" h="33972" w="34090">
                  <a:moveTo>
                    <a:pt x="17046" y="1"/>
                  </a:moveTo>
                  <a:cubicBezTo>
                    <a:pt x="16894" y="1"/>
                    <a:pt x="16742" y="59"/>
                    <a:pt x="16626" y="174"/>
                  </a:cubicBezTo>
                  <a:lnTo>
                    <a:pt x="9933" y="6868"/>
                  </a:lnTo>
                  <a:cubicBezTo>
                    <a:pt x="9821" y="6978"/>
                    <a:pt x="9670" y="7041"/>
                    <a:pt x="9512" y="7041"/>
                  </a:cubicBezTo>
                  <a:cubicBezTo>
                    <a:pt x="9354" y="7041"/>
                    <a:pt x="9203" y="6978"/>
                    <a:pt x="9094" y="6868"/>
                  </a:cubicBezTo>
                  <a:lnTo>
                    <a:pt x="9087" y="6861"/>
                  </a:lnTo>
                  <a:cubicBezTo>
                    <a:pt x="8857" y="6629"/>
                    <a:pt x="8642" y="6175"/>
                    <a:pt x="8611" y="5850"/>
                  </a:cubicBezTo>
                  <a:cubicBezTo>
                    <a:pt x="8611" y="5850"/>
                    <a:pt x="8522" y="4941"/>
                    <a:pt x="7959" y="4378"/>
                  </a:cubicBezTo>
                  <a:cubicBezTo>
                    <a:pt x="7469" y="3863"/>
                    <a:pt x="6813" y="3605"/>
                    <a:pt x="6156" y="3605"/>
                  </a:cubicBezTo>
                  <a:cubicBezTo>
                    <a:pt x="5520" y="3605"/>
                    <a:pt x="4883" y="3847"/>
                    <a:pt x="4396" y="4333"/>
                  </a:cubicBezTo>
                  <a:cubicBezTo>
                    <a:pt x="3407" y="5322"/>
                    <a:pt x="3425" y="6932"/>
                    <a:pt x="4435" y="7898"/>
                  </a:cubicBezTo>
                  <a:cubicBezTo>
                    <a:pt x="5002" y="8462"/>
                    <a:pt x="5908" y="8553"/>
                    <a:pt x="5908" y="8553"/>
                  </a:cubicBezTo>
                  <a:cubicBezTo>
                    <a:pt x="6232" y="8583"/>
                    <a:pt x="6687" y="8797"/>
                    <a:pt x="6919" y="9027"/>
                  </a:cubicBezTo>
                  <a:lnTo>
                    <a:pt x="6926" y="9034"/>
                  </a:lnTo>
                  <a:cubicBezTo>
                    <a:pt x="7156" y="9267"/>
                    <a:pt x="7156" y="9642"/>
                    <a:pt x="6926" y="9875"/>
                  </a:cubicBezTo>
                  <a:lnTo>
                    <a:pt x="232" y="16567"/>
                  </a:lnTo>
                  <a:cubicBezTo>
                    <a:pt x="1" y="16798"/>
                    <a:pt x="1" y="17174"/>
                    <a:pt x="232" y="17406"/>
                  </a:cubicBezTo>
                  <a:lnTo>
                    <a:pt x="6411" y="23585"/>
                  </a:lnTo>
                  <a:lnTo>
                    <a:pt x="6926" y="24100"/>
                  </a:lnTo>
                  <a:cubicBezTo>
                    <a:pt x="6969" y="24141"/>
                    <a:pt x="7020" y="24173"/>
                    <a:pt x="7073" y="24197"/>
                  </a:cubicBezTo>
                  <a:cubicBezTo>
                    <a:pt x="7158" y="24244"/>
                    <a:pt x="7250" y="24269"/>
                    <a:pt x="7345" y="24273"/>
                  </a:cubicBezTo>
                  <a:cubicBezTo>
                    <a:pt x="7503" y="24273"/>
                    <a:pt x="7654" y="24211"/>
                    <a:pt x="7765" y="24101"/>
                  </a:cubicBezTo>
                  <a:lnTo>
                    <a:pt x="7839" y="24027"/>
                  </a:lnTo>
                  <a:cubicBezTo>
                    <a:pt x="8069" y="23796"/>
                    <a:pt x="8283" y="23341"/>
                    <a:pt x="8318" y="23013"/>
                  </a:cubicBezTo>
                  <a:cubicBezTo>
                    <a:pt x="8318" y="23013"/>
                    <a:pt x="8405" y="22107"/>
                    <a:pt x="8967" y="21541"/>
                  </a:cubicBezTo>
                  <a:cubicBezTo>
                    <a:pt x="9183" y="21324"/>
                    <a:pt x="9437" y="21149"/>
                    <a:pt x="9717" y="21026"/>
                  </a:cubicBezTo>
                  <a:cubicBezTo>
                    <a:pt x="10047" y="20876"/>
                    <a:pt x="10396" y="20805"/>
                    <a:pt x="10740" y="20805"/>
                  </a:cubicBezTo>
                  <a:cubicBezTo>
                    <a:pt x="11539" y="20805"/>
                    <a:pt x="12316" y="21191"/>
                    <a:pt x="12792" y="21886"/>
                  </a:cubicBezTo>
                  <a:cubicBezTo>
                    <a:pt x="13474" y="22879"/>
                    <a:pt x="13347" y="24218"/>
                    <a:pt x="12490" y="25064"/>
                  </a:cubicBezTo>
                  <a:cubicBezTo>
                    <a:pt x="12119" y="25437"/>
                    <a:pt x="11599" y="25600"/>
                    <a:pt x="11289" y="25668"/>
                  </a:cubicBezTo>
                  <a:cubicBezTo>
                    <a:pt x="11157" y="25704"/>
                    <a:pt x="11023" y="25732"/>
                    <a:pt x="10887" y="25749"/>
                  </a:cubicBezTo>
                  <a:cubicBezTo>
                    <a:pt x="10830" y="25757"/>
                    <a:pt x="10775" y="25769"/>
                    <a:pt x="10722" y="25785"/>
                  </a:cubicBezTo>
                  <a:cubicBezTo>
                    <a:pt x="10456" y="25871"/>
                    <a:pt x="10173" y="26027"/>
                    <a:pt x="10008" y="26193"/>
                  </a:cubicBezTo>
                  <a:lnTo>
                    <a:pt x="9933" y="26265"/>
                  </a:lnTo>
                  <a:cubicBezTo>
                    <a:pt x="9699" y="26497"/>
                    <a:pt x="9699" y="26875"/>
                    <a:pt x="9933" y="27106"/>
                  </a:cubicBezTo>
                  <a:lnTo>
                    <a:pt x="11412" y="28584"/>
                  </a:lnTo>
                  <a:lnTo>
                    <a:pt x="16625" y="33798"/>
                  </a:lnTo>
                  <a:cubicBezTo>
                    <a:pt x="16736" y="33908"/>
                    <a:pt x="16887" y="33972"/>
                    <a:pt x="17043" y="33972"/>
                  </a:cubicBezTo>
                  <a:cubicBezTo>
                    <a:pt x="17198" y="33970"/>
                    <a:pt x="17347" y="33910"/>
                    <a:pt x="17459" y="33802"/>
                  </a:cubicBezTo>
                  <a:lnTo>
                    <a:pt x="20636" y="30627"/>
                  </a:lnTo>
                  <a:lnTo>
                    <a:pt x="24073" y="27189"/>
                  </a:lnTo>
                  <a:cubicBezTo>
                    <a:pt x="24300" y="26955"/>
                    <a:pt x="24300" y="26581"/>
                    <a:pt x="24073" y="26348"/>
                  </a:cubicBezTo>
                  <a:lnTo>
                    <a:pt x="23953" y="26231"/>
                  </a:lnTo>
                  <a:cubicBezTo>
                    <a:pt x="23722" y="26001"/>
                    <a:pt x="23267" y="25783"/>
                    <a:pt x="22942" y="25754"/>
                  </a:cubicBezTo>
                  <a:cubicBezTo>
                    <a:pt x="22942" y="25754"/>
                    <a:pt x="22033" y="25665"/>
                    <a:pt x="21470" y="25100"/>
                  </a:cubicBezTo>
                  <a:cubicBezTo>
                    <a:pt x="20528" y="24086"/>
                    <a:pt x="20569" y="22503"/>
                    <a:pt x="21561" y="21539"/>
                  </a:cubicBezTo>
                  <a:cubicBezTo>
                    <a:pt x="22056" y="21057"/>
                    <a:pt x="22698" y="20816"/>
                    <a:pt x="23340" y="20816"/>
                  </a:cubicBezTo>
                  <a:cubicBezTo>
                    <a:pt x="23985" y="20816"/>
                    <a:pt x="24629" y="21059"/>
                    <a:pt x="25125" y="21544"/>
                  </a:cubicBezTo>
                  <a:cubicBezTo>
                    <a:pt x="25687" y="22107"/>
                    <a:pt x="25774" y="23017"/>
                    <a:pt x="25774" y="23017"/>
                  </a:cubicBezTo>
                  <a:cubicBezTo>
                    <a:pt x="25807" y="23341"/>
                    <a:pt x="26021" y="23796"/>
                    <a:pt x="26253" y="24027"/>
                  </a:cubicBezTo>
                  <a:lnTo>
                    <a:pt x="26325" y="24101"/>
                  </a:lnTo>
                  <a:cubicBezTo>
                    <a:pt x="26441" y="24216"/>
                    <a:pt x="26592" y="24274"/>
                    <a:pt x="26744" y="24274"/>
                  </a:cubicBezTo>
                  <a:cubicBezTo>
                    <a:pt x="26891" y="24274"/>
                    <a:pt x="27038" y="24219"/>
                    <a:pt x="27152" y="24110"/>
                  </a:cubicBezTo>
                  <a:lnTo>
                    <a:pt x="29878" y="21384"/>
                  </a:lnTo>
                  <a:lnTo>
                    <a:pt x="33774" y="17487"/>
                  </a:lnTo>
                  <a:cubicBezTo>
                    <a:pt x="33779" y="17482"/>
                    <a:pt x="33786" y="17482"/>
                    <a:pt x="33791" y="17476"/>
                  </a:cubicBezTo>
                  <a:lnTo>
                    <a:pt x="33860" y="17408"/>
                  </a:lnTo>
                  <a:cubicBezTo>
                    <a:pt x="34090" y="17174"/>
                    <a:pt x="34090" y="16798"/>
                    <a:pt x="33860" y="16567"/>
                  </a:cubicBezTo>
                  <a:lnTo>
                    <a:pt x="27166" y="9875"/>
                  </a:lnTo>
                  <a:cubicBezTo>
                    <a:pt x="26934" y="9643"/>
                    <a:pt x="26934" y="9267"/>
                    <a:pt x="27166" y="9036"/>
                  </a:cubicBezTo>
                  <a:lnTo>
                    <a:pt x="27283" y="8914"/>
                  </a:lnTo>
                  <a:cubicBezTo>
                    <a:pt x="27513" y="8684"/>
                    <a:pt x="27973" y="8469"/>
                    <a:pt x="28297" y="8437"/>
                  </a:cubicBezTo>
                  <a:cubicBezTo>
                    <a:pt x="28297" y="8437"/>
                    <a:pt x="29203" y="8349"/>
                    <a:pt x="29770" y="7786"/>
                  </a:cubicBezTo>
                  <a:cubicBezTo>
                    <a:pt x="30769" y="6818"/>
                    <a:pt x="30782" y="5219"/>
                    <a:pt x="29799" y="4235"/>
                  </a:cubicBezTo>
                  <a:cubicBezTo>
                    <a:pt x="29311" y="3748"/>
                    <a:pt x="28674" y="3505"/>
                    <a:pt x="28036" y="3505"/>
                  </a:cubicBezTo>
                  <a:cubicBezTo>
                    <a:pt x="27385" y="3505"/>
                    <a:pt x="26735" y="3758"/>
                    <a:pt x="26246" y="4263"/>
                  </a:cubicBezTo>
                  <a:cubicBezTo>
                    <a:pt x="25685" y="4826"/>
                    <a:pt x="25594" y="5735"/>
                    <a:pt x="25594" y="5735"/>
                  </a:cubicBezTo>
                  <a:cubicBezTo>
                    <a:pt x="25563" y="6060"/>
                    <a:pt x="25350" y="6514"/>
                    <a:pt x="25119" y="6746"/>
                  </a:cubicBezTo>
                  <a:lnTo>
                    <a:pt x="24998" y="6866"/>
                  </a:lnTo>
                  <a:cubicBezTo>
                    <a:pt x="24883" y="6982"/>
                    <a:pt x="24731" y="7040"/>
                    <a:pt x="24579" y="7040"/>
                  </a:cubicBezTo>
                  <a:cubicBezTo>
                    <a:pt x="24427" y="7040"/>
                    <a:pt x="24275" y="6982"/>
                    <a:pt x="24159" y="6866"/>
                  </a:cubicBezTo>
                  <a:lnTo>
                    <a:pt x="17466" y="174"/>
                  </a:lnTo>
                  <a:cubicBezTo>
                    <a:pt x="17350" y="59"/>
                    <a:pt x="17198" y="1"/>
                    <a:pt x="1704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4"/>
            <p:cNvSpPr/>
            <p:nvPr/>
          </p:nvSpPr>
          <p:spPr>
            <a:xfrm flipH="1">
              <a:off x="659595" y="1983375"/>
              <a:ext cx="408862" cy="407494"/>
            </a:xfrm>
            <a:custGeom>
              <a:rect b="b" l="l" r="r" t="t"/>
              <a:pathLst>
                <a:path extrusionOk="0" h="33972" w="34086">
                  <a:moveTo>
                    <a:pt x="17043" y="1"/>
                  </a:moveTo>
                  <a:cubicBezTo>
                    <a:pt x="16887" y="1"/>
                    <a:pt x="16736" y="61"/>
                    <a:pt x="16624" y="172"/>
                  </a:cubicBezTo>
                  <a:lnTo>
                    <a:pt x="9932" y="6866"/>
                  </a:lnTo>
                  <a:cubicBezTo>
                    <a:pt x="9701" y="7099"/>
                    <a:pt x="9701" y="7475"/>
                    <a:pt x="9932" y="7709"/>
                  </a:cubicBezTo>
                  <a:lnTo>
                    <a:pt x="10003" y="7779"/>
                  </a:lnTo>
                  <a:cubicBezTo>
                    <a:pt x="10235" y="8009"/>
                    <a:pt x="10689" y="8223"/>
                    <a:pt x="11014" y="8254"/>
                  </a:cubicBezTo>
                  <a:cubicBezTo>
                    <a:pt x="11014" y="8254"/>
                    <a:pt x="11923" y="8345"/>
                    <a:pt x="12486" y="8907"/>
                  </a:cubicBezTo>
                  <a:cubicBezTo>
                    <a:pt x="13430" y="9883"/>
                    <a:pt x="13420" y="11436"/>
                    <a:pt x="12459" y="12397"/>
                  </a:cubicBezTo>
                  <a:cubicBezTo>
                    <a:pt x="11973" y="12885"/>
                    <a:pt x="11335" y="13129"/>
                    <a:pt x="10697" y="13129"/>
                  </a:cubicBezTo>
                  <a:cubicBezTo>
                    <a:pt x="10074" y="13129"/>
                    <a:pt x="9450" y="12896"/>
                    <a:pt x="8968" y="12430"/>
                  </a:cubicBezTo>
                  <a:cubicBezTo>
                    <a:pt x="8402" y="11864"/>
                    <a:pt x="8314" y="10958"/>
                    <a:pt x="8314" y="10958"/>
                  </a:cubicBezTo>
                  <a:cubicBezTo>
                    <a:pt x="8280" y="10633"/>
                    <a:pt x="8067" y="10178"/>
                    <a:pt x="7835" y="9948"/>
                  </a:cubicBezTo>
                  <a:lnTo>
                    <a:pt x="7765" y="9873"/>
                  </a:lnTo>
                  <a:cubicBezTo>
                    <a:pt x="7653" y="9763"/>
                    <a:pt x="7502" y="9701"/>
                    <a:pt x="7344" y="9699"/>
                  </a:cubicBezTo>
                  <a:cubicBezTo>
                    <a:pt x="7186" y="9699"/>
                    <a:pt x="7037" y="9763"/>
                    <a:pt x="6926" y="9873"/>
                  </a:cubicBezTo>
                  <a:lnTo>
                    <a:pt x="232" y="16566"/>
                  </a:lnTo>
                  <a:cubicBezTo>
                    <a:pt x="0" y="16800"/>
                    <a:pt x="0" y="17174"/>
                    <a:pt x="232" y="17406"/>
                  </a:cubicBezTo>
                  <a:lnTo>
                    <a:pt x="6170" y="23347"/>
                  </a:lnTo>
                  <a:lnTo>
                    <a:pt x="6167" y="23347"/>
                  </a:lnTo>
                  <a:lnTo>
                    <a:pt x="6929" y="24109"/>
                  </a:lnTo>
                  <a:cubicBezTo>
                    <a:pt x="7154" y="24343"/>
                    <a:pt x="7152" y="24712"/>
                    <a:pt x="6924" y="24942"/>
                  </a:cubicBezTo>
                  <a:lnTo>
                    <a:pt x="6805" y="25059"/>
                  </a:lnTo>
                  <a:cubicBezTo>
                    <a:pt x="6574" y="25290"/>
                    <a:pt x="6119" y="25508"/>
                    <a:pt x="5794" y="25537"/>
                  </a:cubicBezTo>
                  <a:cubicBezTo>
                    <a:pt x="5794" y="25537"/>
                    <a:pt x="4883" y="25625"/>
                    <a:pt x="4322" y="26188"/>
                  </a:cubicBezTo>
                  <a:cubicBezTo>
                    <a:pt x="3610" y="26900"/>
                    <a:pt x="3397" y="27971"/>
                    <a:pt x="3781" y="28903"/>
                  </a:cubicBezTo>
                  <a:cubicBezTo>
                    <a:pt x="4167" y="29833"/>
                    <a:pt x="5075" y="30441"/>
                    <a:pt x="6083" y="30441"/>
                  </a:cubicBezTo>
                  <a:cubicBezTo>
                    <a:pt x="6102" y="30441"/>
                    <a:pt x="6119" y="30436"/>
                    <a:pt x="6138" y="30436"/>
                  </a:cubicBezTo>
                  <a:cubicBezTo>
                    <a:pt x="6148" y="30436"/>
                    <a:pt x="6158" y="30437"/>
                    <a:pt x="6170" y="30437"/>
                  </a:cubicBezTo>
                  <a:cubicBezTo>
                    <a:pt x="6173" y="30437"/>
                    <a:pt x="6175" y="30437"/>
                    <a:pt x="6177" y="30437"/>
                  </a:cubicBezTo>
                  <a:cubicBezTo>
                    <a:pt x="6835" y="30437"/>
                    <a:pt x="7466" y="30175"/>
                    <a:pt x="7933" y="29710"/>
                  </a:cubicBezTo>
                  <a:cubicBezTo>
                    <a:pt x="8494" y="29145"/>
                    <a:pt x="8582" y="28239"/>
                    <a:pt x="8582" y="28239"/>
                  </a:cubicBezTo>
                  <a:cubicBezTo>
                    <a:pt x="8614" y="27911"/>
                    <a:pt x="8829" y="27456"/>
                    <a:pt x="9059" y="27225"/>
                  </a:cubicBezTo>
                  <a:lnTo>
                    <a:pt x="9129" y="27154"/>
                  </a:lnTo>
                  <a:cubicBezTo>
                    <a:pt x="9243" y="27043"/>
                    <a:pt x="9394" y="26981"/>
                    <a:pt x="9551" y="26981"/>
                  </a:cubicBezTo>
                  <a:cubicBezTo>
                    <a:pt x="9708" y="26981"/>
                    <a:pt x="9859" y="27043"/>
                    <a:pt x="9970" y="27154"/>
                  </a:cubicBezTo>
                  <a:lnTo>
                    <a:pt x="11033" y="28217"/>
                  </a:lnTo>
                  <a:lnTo>
                    <a:pt x="11033" y="28211"/>
                  </a:lnTo>
                  <a:lnTo>
                    <a:pt x="16621" y="33800"/>
                  </a:lnTo>
                  <a:cubicBezTo>
                    <a:pt x="16734" y="33909"/>
                    <a:pt x="16885" y="33971"/>
                    <a:pt x="17043" y="33971"/>
                  </a:cubicBezTo>
                  <a:cubicBezTo>
                    <a:pt x="17192" y="33970"/>
                    <a:pt x="17337" y="33913"/>
                    <a:pt x="17445" y="33810"/>
                  </a:cubicBezTo>
                  <a:cubicBezTo>
                    <a:pt x="17450" y="33805"/>
                    <a:pt x="17457" y="33803"/>
                    <a:pt x="17462" y="33800"/>
                  </a:cubicBezTo>
                  <a:lnTo>
                    <a:pt x="23088" y="28172"/>
                  </a:lnTo>
                  <a:lnTo>
                    <a:pt x="24154" y="27106"/>
                  </a:lnTo>
                  <a:cubicBezTo>
                    <a:pt x="24209" y="27053"/>
                    <a:pt x="24274" y="27010"/>
                    <a:pt x="24346" y="26981"/>
                  </a:cubicBezTo>
                  <a:cubicBezTo>
                    <a:pt x="24418" y="26951"/>
                    <a:pt x="24494" y="26937"/>
                    <a:pt x="24569" y="26937"/>
                  </a:cubicBezTo>
                  <a:cubicBezTo>
                    <a:pt x="24724" y="26937"/>
                    <a:pt x="24876" y="26998"/>
                    <a:pt x="24990" y="27113"/>
                  </a:cubicBezTo>
                  <a:lnTo>
                    <a:pt x="25063" y="27187"/>
                  </a:lnTo>
                  <a:cubicBezTo>
                    <a:pt x="25067" y="27190"/>
                    <a:pt x="25070" y="27195"/>
                    <a:pt x="25074" y="27199"/>
                  </a:cubicBezTo>
                  <a:cubicBezTo>
                    <a:pt x="25274" y="27444"/>
                    <a:pt x="25450" y="27834"/>
                    <a:pt x="25480" y="28124"/>
                  </a:cubicBezTo>
                  <a:cubicBezTo>
                    <a:pt x="25480" y="28124"/>
                    <a:pt x="25556" y="28865"/>
                    <a:pt x="25985" y="29423"/>
                  </a:cubicBezTo>
                  <a:cubicBezTo>
                    <a:pt x="26049" y="29516"/>
                    <a:pt x="26119" y="29603"/>
                    <a:pt x="26198" y="29684"/>
                  </a:cubicBezTo>
                  <a:cubicBezTo>
                    <a:pt x="26689" y="30182"/>
                    <a:pt x="27336" y="30431"/>
                    <a:pt x="27983" y="30431"/>
                  </a:cubicBezTo>
                  <a:cubicBezTo>
                    <a:pt x="28624" y="30431"/>
                    <a:pt x="29265" y="30187"/>
                    <a:pt x="29754" y="29698"/>
                  </a:cubicBezTo>
                  <a:cubicBezTo>
                    <a:pt x="30737" y="28716"/>
                    <a:pt x="30732" y="27120"/>
                    <a:pt x="29742" y="26143"/>
                  </a:cubicBezTo>
                  <a:cubicBezTo>
                    <a:pt x="29667" y="26069"/>
                    <a:pt x="29584" y="26001"/>
                    <a:pt x="29497" y="25941"/>
                  </a:cubicBezTo>
                  <a:cubicBezTo>
                    <a:pt x="28937" y="25500"/>
                    <a:pt x="28182" y="25421"/>
                    <a:pt x="28182" y="25421"/>
                  </a:cubicBezTo>
                  <a:cubicBezTo>
                    <a:pt x="27878" y="25392"/>
                    <a:pt x="27470" y="25203"/>
                    <a:pt x="27226" y="24990"/>
                  </a:cubicBezTo>
                  <a:lnTo>
                    <a:pt x="27168" y="24932"/>
                  </a:lnTo>
                  <a:cubicBezTo>
                    <a:pt x="26938" y="24703"/>
                    <a:pt x="26936" y="24331"/>
                    <a:pt x="27164" y="24099"/>
                  </a:cubicBezTo>
                  <a:lnTo>
                    <a:pt x="29146" y="22115"/>
                  </a:lnTo>
                  <a:lnTo>
                    <a:pt x="33856" y="17407"/>
                  </a:lnTo>
                  <a:cubicBezTo>
                    <a:pt x="33861" y="17402"/>
                    <a:pt x="33861" y="17397"/>
                    <a:pt x="33866" y="17392"/>
                  </a:cubicBezTo>
                  <a:cubicBezTo>
                    <a:pt x="34086" y="17160"/>
                    <a:pt x="34081" y="16795"/>
                    <a:pt x="33856" y="16566"/>
                  </a:cubicBezTo>
                  <a:lnTo>
                    <a:pt x="27162" y="9873"/>
                  </a:lnTo>
                  <a:cubicBezTo>
                    <a:pt x="27052" y="9764"/>
                    <a:pt x="26905" y="9701"/>
                    <a:pt x="26750" y="9701"/>
                  </a:cubicBezTo>
                  <a:cubicBezTo>
                    <a:pt x="26748" y="9701"/>
                    <a:pt x="26746" y="9701"/>
                    <a:pt x="26744" y="9701"/>
                  </a:cubicBezTo>
                  <a:cubicBezTo>
                    <a:pt x="26586" y="9701"/>
                    <a:pt x="26435" y="9763"/>
                    <a:pt x="26323" y="9873"/>
                  </a:cubicBezTo>
                  <a:lnTo>
                    <a:pt x="26249" y="9948"/>
                  </a:lnTo>
                  <a:cubicBezTo>
                    <a:pt x="26019" y="10178"/>
                    <a:pt x="25803" y="10635"/>
                    <a:pt x="25774" y="10961"/>
                  </a:cubicBezTo>
                  <a:cubicBezTo>
                    <a:pt x="25774" y="10961"/>
                    <a:pt x="25685" y="11869"/>
                    <a:pt x="25122" y="12434"/>
                  </a:cubicBezTo>
                  <a:cubicBezTo>
                    <a:pt x="24634" y="12928"/>
                    <a:pt x="23990" y="13175"/>
                    <a:pt x="23347" y="13175"/>
                  </a:cubicBezTo>
                  <a:cubicBezTo>
                    <a:pt x="22709" y="13175"/>
                    <a:pt x="22072" y="12932"/>
                    <a:pt x="21586" y="12446"/>
                  </a:cubicBezTo>
                  <a:cubicBezTo>
                    <a:pt x="20608" y="11467"/>
                    <a:pt x="20613" y="9881"/>
                    <a:pt x="21598" y="8910"/>
                  </a:cubicBezTo>
                  <a:cubicBezTo>
                    <a:pt x="22163" y="8347"/>
                    <a:pt x="23071" y="8258"/>
                    <a:pt x="23071" y="8258"/>
                  </a:cubicBezTo>
                  <a:cubicBezTo>
                    <a:pt x="23395" y="8227"/>
                    <a:pt x="23850" y="8014"/>
                    <a:pt x="24080" y="7782"/>
                  </a:cubicBezTo>
                  <a:lnTo>
                    <a:pt x="24159" y="7709"/>
                  </a:lnTo>
                  <a:cubicBezTo>
                    <a:pt x="24389" y="7475"/>
                    <a:pt x="24389" y="7099"/>
                    <a:pt x="24159" y="6866"/>
                  </a:cubicBezTo>
                  <a:lnTo>
                    <a:pt x="17465" y="172"/>
                  </a:lnTo>
                  <a:cubicBezTo>
                    <a:pt x="17352" y="63"/>
                    <a:pt x="17201" y="1"/>
                    <a:pt x="1704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4"/>
            <p:cNvSpPr/>
            <p:nvPr/>
          </p:nvSpPr>
          <p:spPr>
            <a:xfrm flipH="1">
              <a:off x="451107" y="2189486"/>
              <a:ext cx="411261" cy="409845"/>
            </a:xfrm>
            <a:custGeom>
              <a:rect b="b" l="l" r="r" t="t"/>
              <a:pathLst>
                <a:path extrusionOk="0" h="34168" w="34286">
                  <a:moveTo>
                    <a:pt x="17145" y="1"/>
                  </a:moveTo>
                  <a:cubicBezTo>
                    <a:pt x="16992" y="1"/>
                    <a:pt x="16839" y="59"/>
                    <a:pt x="16722" y="176"/>
                  </a:cubicBezTo>
                  <a:lnTo>
                    <a:pt x="16686" y="210"/>
                  </a:lnTo>
                  <a:cubicBezTo>
                    <a:pt x="16681" y="215"/>
                    <a:pt x="16681" y="220"/>
                    <a:pt x="16676" y="225"/>
                  </a:cubicBezTo>
                  <a:lnTo>
                    <a:pt x="11966" y="4935"/>
                  </a:lnTo>
                  <a:lnTo>
                    <a:pt x="9984" y="6917"/>
                  </a:lnTo>
                  <a:cubicBezTo>
                    <a:pt x="9756" y="7149"/>
                    <a:pt x="9758" y="7521"/>
                    <a:pt x="9988" y="7751"/>
                  </a:cubicBezTo>
                  <a:lnTo>
                    <a:pt x="10048" y="7810"/>
                  </a:lnTo>
                  <a:cubicBezTo>
                    <a:pt x="10290" y="8021"/>
                    <a:pt x="10698" y="8211"/>
                    <a:pt x="11002" y="8239"/>
                  </a:cubicBezTo>
                  <a:cubicBezTo>
                    <a:pt x="11002" y="8239"/>
                    <a:pt x="11759" y="8319"/>
                    <a:pt x="12317" y="8760"/>
                  </a:cubicBezTo>
                  <a:cubicBezTo>
                    <a:pt x="12404" y="8821"/>
                    <a:pt x="12487" y="8887"/>
                    <a:pt x="12562" y="8963"/>
                  </a:cubicBezTo>
                  <a:cubicBezTo>
                    <a:pt x="13552" y="9938"/>
                    <a:pt x="13559" y="11536"/>
                    <a:pt x="12576" y="12516"/>
                  </a:cubicBezTo>
                  <a:cubicBezTo>
                    <a:pt x="12086" y="13006"/>
                    <a:pt x="11445" y="13250"/>
                    <a:pt x="10804" y="13250"/>
                  </a:cubicBezTo>
                  <a:cubicBezTo>
                    <a:pt x="10156" y="13250"/>
                    <a:pt x="9509" y="13001"/>
                    <a:pt x="9018" y="12502"/>
                  </a:cubicBezTo>
                  <a:cubicBezTo>
                    <a:pt x="8939" y="12421"/>
                    <a:pt x="8869" y="12335"/>
                    <a:pt x="8807" y="12241"/>
                  </a:cubicBezTo>
                  <a:cubicBezTo>
                    <a:pt x="8376" y="11683"/>
                    <a:pt x="8300" y="10944"/>
                    <a:pt x="8300" y="10944"/>
                  </a:cubicBezTo>
                  <a:cubicBezTo>
                    <a:pt x="8271" y="10652"/>
                    <a:pt x="8094" y="10264"/>
                    <a:pt x="7894" y="10017"/>
                  </a:cubicBezTo>
                  <a:cubicBezTo>
                    <a:pt x="7890" y="10013"/>
                    <a:pt x="7887" y="10008"/>
                    <a:pt x="7883" y="10005"/>
                  </a:cubicBezTo>
                  <a:lnTo>
                    <a:pt x="7810" y="9933"/>
                  </a:lnTo>
                  <a:cubicBezTo>
                    <a:pt x="7697" y="9818"/>
                    <a:pt x="7544" y="9756"/>
                    <a:pt x="7388" y="9756"/>
                  </a:cubicBezTo>
                  <a:cubicBezTo>
                    <a:pt x="7313" y="9756"/>
                    <a:pt x="7238" y="9770"/>
                    <a:pt x="7166" y="9799"/>
                  </a:cubicBezTo>
                  <a:cubicBezTo>
                    <a:pt x="7096" y="9828"/>
                    <a:pt x="7029" y="9871"/>
                    <a:pt x="6974" y="9924"/>
                  </a:cubicBezTo>
                  <a:lnTo>
                    <a:pt x="5908" y="10990"/>
                  </a:lnTo>
                  <a:lnTo>
                    <a:pt x="282" y="16618"/>
                  </a:lnTo>
                  <a:cubicBezTo>
                    <a:pt x="277" y="16623"/>
                    <a:pt x="270" y="16624"/>
                    <a:pt x="265" y="16628"/>
                  </a:cubicBezTo>
                  <a:lnTo>
                    <a:pt x="236" y="16662"/>
                  </a:lnTo>
                  <a:cubicBezTo>
                    <a:pt x="0" y="16896"/>
                    <a:pt x="0" y="17275"/>
                    <a:pt x="236" y="17510"/>
                  </a:cubicBezTo>
                  <a:lnTo>
                    <a:pt x="6965" y="24238"/>
                  </a:lnTo>
                  <a:cubicBezTo>
                    <a:pt x="7082" y="24355"/>
                    <a:pt x="7235" y="24414"/>
                    <a:pt x="7388" y="24414"/>
                  </a:cubicBezTo>
                  <a:cubicBezTo>
                    <a:pt x="7541" y="24414"/>
                    <a:pt x="7695" y="24355"/>
                    <a:pt x="7811" y="24238"/>
                  </a:cubicBezTo>
                  <a:lnTo>
                    <a:pt x="7882" y="24168"/>
                  </a:lnTo>
                  <a:cubicBezTo>
                    <a:pt x="8115" y="23932"/>
                    <a:pt x="8330" y="23478"/>
                    <a:pt x="8364" y="23150"/>
                  </a:cubicBezTo>
                  <a:cubicBezTo>
                    <a:pt x="8364" y="23150"/>
                    <a:pt x="8450" y="22237"/>
                    <a:pt x="9016" y="21669"/>
                  </a:cubicBezTo>
                  <a:cubicBezTo>
                    <a:pt x="9506" y="21169"/>
                    <a:pt x="10154" y="20919"/>
                    <a:pt x="10803" y="20919"/>
                  </a:cubicBezTo>
                  <a:cubicBezTo>
                    <a:pt x="11444" y="20919"/>
                    <a:pt x="12085" y="21163"/>
                    <a:pt x="12574" y="21653"/>
                  </a:cubicBezTo>
                  <a:cubicBezTo>
                    <a:pt x="13559" y="22637"/>
                    <a:pt x="13552" y="24236"/>
                    <a:pt x="12559" y="25211"/>
                  </a:cubicBezTo>
                  <a:cubicBezTo>
                    <a:pt x="11994" y="25777"/>
                    <a:pt x="11081" y="25867"/>
                    <a:pt x="11081" y="25867"/>
                  </a:cubicBezTo>
                  <a:cubicBezTo>
                    <a:pt x="10753" y="25898"/>
                    <a:pt x="10295" y="26116"/>
                    <a:pt x="10063" y="26346"/>
                  </a:cubicBezTo>
                  <a:lnTo>
                    <a:pt x="9989" y="26419"/>
                  </a:lnTo>
                  <a:cubicBezTo>
                    <a:pt x="9758" y="26653"/>
                    <a:pt x="9758" y="27030"/>
                    <a:pt x="9989" y="27264"/>
                  </a:cubicBezTo>
                  <a:lnTo>
                    <a:pt x="16722" y="33995"/>
                  </a:lnTo>
                  <a:cubicBezTo>
                    <a:pt x="16839" y="34110"/>
                    <a:pt x="16991" y="34168"/>
                    <a:pt x="17144" y="34168"/>
                  </a:cubicBezTo>
                  <a:cubicBezTo>
                    <a:pt x="17296" y="34168"/>
                    <a:pt x="17448" y="34110"/>
                    <a:pt x="17565" y="33995"/>
                  </a:cubicBezTo>
                  <a:lnTo>
                    <a:pt x="24296" y="27264"/>
                  </a:lnTo>
                  <a:cubicBezTo>
                    <a:pt x="24414" y="27148"/>
                    <a:pt x="24567" y="27090"/>
                    <a:pt x="24720" y="27090"/>
                  </a:cubicBezTo>
                  <a:cubicBezTo>
                    <a:pt x="24873" y="27090"/>
                    <a:pt x="25027" y="27148"/>
                    <a:pt x="25144" y="27264"/>
                  </a:cubicBezTo>
                  <a:lnTo>
                    <a:pt x="25264" y="27384"/>
                  </a:lnTo>
                  <a:cubicBezTo>
                    <a:pt x="25496" y="27619"/>
                    <a:pt x="25712" y="28077"/>
                    <a:pt x="25743" y="28402"/>
                  </a:cubicBezTo>
                  <a:cubicBezTo>
                    <a:pt x="25743" y="28402"/>
                    <a:pt x="25832" y="29315"/>
                    <a:pt x="26399" y="29883"/>
                  </a:cubicBezTo>
                  <a:cubicBezTo>
                    <a:pt x="26888" y="30368"/>
                    <a:pt x="27526" y="30611"/>
                    <a:pt x="28165" y="30611"/>
                  </a:cubicBezTo>
                  <a:cubicBezTo>
                    <a:pt x="28806" y="30611"/>
                    <a:pt x="29447" y="30366"/>
                    <a:pt x="29936" y="29878"/>
                  </a:cubicBezTo>
                  <a:cubicBezTo>
                    <a:pt x="30913" y="28901"/>
                    <a:pt x="30914" y="27319"/>
                    <a:pt x="29943" y="26340"/>
                  </a:cubicBezTo>
                  <a:lnTo>
                    <a:pt x="29943" y="26340"/>
                  </a:lnTo>
                  <a:lnTo>
                    <a:pt x="29943" y="26344"/>
                  </a:lnTo>
                  <a:cubicBezTo>
                    <a:pt x="29373" y="25774"/>
                    <a:pt x="28460" y="25688"/>
                    <a:pt x="28460" y="25688"/>
                  </a:cubicBezTo>
                  <a:cubicBezTo>
                    <a:pt x="28132" y="25654"/>
                    <a:pt x="27677" y="25439"/>
                    <a:pt x="27442" y="25206"/>
                  </a:cubicBezTo>
                  <a:lnTo>
                    <a:pt x="27322" y="25084"/>
                  </a:lnTo>
                  <a:cubicBezTo>
                    <a:pt x="27092" y="24851"/>
                    <a:pt x="27092" y="24475"/>
                    <a:pt x="27322" y="24241"/>
                  </a:cubicBezTo>
                  <a:lnTo>
                    <a:pt x="34054" y="17508"/>
                  </a:lnTo>
                  <a:cubicBezTo>
                    <a:pt x="34285" y="17275"/>
                    <a:pt x="34285" y="16897"/>
                    <a:pt x="34054" y="16664"/>
                  </a:cubicBezTo>
                  <a:lnTo>
                    <a:pt x="27322" y="9933"/>
                  </a:lnTo>
                  <a:cubicBezTo>
                    <a:pt x="27090" y="9698"/>
                    <a:pt x="27090" y="9320"/>
                    <a:pt x="27322" y="9085"/>
                  </a:cubicBezTo>
                  <a:lnTo>
                    <a:pt x="27327" y="9081"/>
                  </a:lnTo>
                  <a:cubicBezTo>
                    <a:pt x="27559" y="8848"/>
                    <a:pt x="28017" y="8635"/>
                    <a:pt x="28345" y="8601"/>
                  </a:cubicBezTo>
                  <a:cubicBezTo>
                    <a:pt x="28345" y="8601"/>
                    <a:pt x="29258" y="8515"/>
                    <a:pt x="29825" y="7947"/>
                  </a:cubicBezTo>
                  <a:cubicBezTo>
                    <a:pt x="30817" y="6972"/>
                    <a:pt x="30823" y="5372"/>
                    <a:pt x="29840" y="4389"/>
                  </a:cubicBezTo>
                  <a:cubicBezTo>
                    <a:pt x="29350" y="3899"/>
                    <a:pt x="28709" y="3655"/>
                    <a:pt x="28068" y="3655"/>
                  </a:cubicBezTo>
                  <a:cubicBezTo>
                    <a:pt x="27420" y="3655"/>
                    <a:pt x="26771" y="3905"/>
                    <a:pt x="26280" y="4404"/>
                  </a:cubicBezTo>
                  <a:cubicBezTo>
                    <a:pt x="25716" y="4969"/>
                    <a:pt x="25628" y="5887"/>
                    <a:pt x="25628" y="5887"/>
                  </a:cubicBezTo>
                  <a:cubicBezTo>
                    <a:pt x="25596" y="6210"/>
                    <a:pt x="25381" y="6670"/>
                    <a:pt x="25146" y="6903"/>
                  </a:cubicBezTo>
                  <a:lnTo>
                    <a:pt x="25144" y="6907"/>
                  </a:lnTo>
                  <a:cubicBezTo>
                    <a:pt x="25027" y="7023"/>
                    <a:pt x="24873" y="7081"/>
                    <a:pt x="24720" y="7081"/>
                  </a:cubicBezTo>
                  <a:cubicBezTo>
                    <a:pt x="24567" y="7081"/>
                    <a:pt x="24414" y="7023"/>
                    <a:pt x="24296" y="6907"/>
                  </a:cubicBezTo>
                  <a:lnTo>
                    <a:pt x="17567" y="176"/>
                  </a:lnTo>
                  <a:cubicBezTo>
                    <a:pt x="17450" y="59"/>
                    <a:pt x="17297" y="1"/>
                    <a:pt x="17145" y="1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24"/>
          <p:cNvSpPr txBox="1"/>
          <p:nvPr>
            <p:ph type="ctrTitle"/>
          </p:nvPr>
        </p:nvSpPr>
        <p:spPr>
          <a:xfrm>
            <a:off x="415200" y="464200"/>
            <a:ext cx="6073800" cy="323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FF594D"/>
                </a:solidFill>
              </a:rPr>
              <a:t>Creating an ESP Service List from a </a:t>
            </a:r>
            <a:r>
              <a:rPr lang="en" sz="4600">
                <a:solidFill>
                  <a:schemeClr val="accent3"/>
                </a:solidFill>
              </a:rPr>
              <a:t>Subject-Specific Corpus</a:t>
            </a:r>
            <a:endParaRPr sz="4600">
              <a:solidFill>
                <a:schemeClr val="accent3"/>
              </a:solidFill>
            </a:endParaRPr>
          </a:p>
        </p:txBody>
      </p:sp>
      <p:sp>
        <p:nvSpPr>
          <p:cNvPr id="141" name="Google Shape;141;p24"/>
          <p:cNvSpPr txBox="1"/>
          <p:nvPr>
            <p:ph idx="1" type="subTitle"/>
          </p:nvPr>
        </p:nvSpPr>
        <p:spPr>
          <a:xfrm>
            <a:off x="415200" y="4131600"/>
            <a:ext cx="7704000" cy="3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Andrew Blaker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Kwansei Gakuin University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a.blaker@kwansei.ac.jp</a:t>
            </a:r>
            <a:r>
              <a:rPr lang="en"/>
              <a:t> </a:t>
            </a:r>
            <a:endParaRPr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3593050" y="3025650"/>
            <a:ext cx="1861950" cy="18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/>
          <p:nvPr/>
        </p:nvSpPr>
        <p:spPr>
          <a:xfrm>
            <a:off x="328575" y="3475038"/>
            <a:ext cx="2679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3"/>
          <p:cNvSpPr txBox="1"/>
          <p:nvPr>
            <p:ph type="title"/>
          </p:nvPr>
        </p:nvSpPr>
        <p:spPr>
          <a:xfrm>
            <a:off x="430850" y="289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Corpus Linguistics</a:t>
            </a:r>
            <a:endParaRPr/>
          </a:p>
        </p:txBody>
      </p:sp>
      <p:sp>
        <p:nvSpPr>
          <p:cNvPr id="249" name="Google Shape;249;p33"/>
          <p:cNvSpPr txBox="1"/>
          <p:nvPr>
            <p:ph idx="2" type="subTitle"/>
          </p:nvPr>
        </p:nvSpPr>
        <p:spPr>
          <a:xfrm>
            <a:off x="3150900" y="3422125"/>
            <a:ext cx="56175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British National Corpus - Over 100 million words.</a:t>
            </a:r>
            <a:endParaRPr sz="1800"/>
          </a:p>
        </p:txBody>
      </p:sp>
      <p:sp>
        <p:nvSpPr>
          <p:cNvPr id="250" name="Google Shape;250;p33"/>
          <p:cNvSpPr txBox="1"/>
          <p:nvPr>
            <p:ph idx="7" type="subTitle"/>
          </p:nvPr>
        </p:nvSpPr>
        <p:spPr>
          <a:xfrm>
            <a:off x="427455" y="3475188"/>
            <a:ext cx="24186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BNC</a:t>
            </a:r>
            <a:endParaRPr/>
          </a:p>
        </p:txBody>
      </p:sp>
      <p:sp>
        <p:nvSpPr>
          <p:cNvPr id="251" name="Google Shape;251;p33"/>
          <p:cNvSpPr txBox="1"/>
          <p:nvPr>
            <p:ph idx="5" type="subTitle"/>
          </p:nvPr>
        </p:nvSpPr>
        <p:spPr>
          <a:xfrm>
            <a:off x="455150" y="1269175"/>
            <a:ext cx="7850400" cy="21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Our ideas about language are not always true.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Corpus linguistics uses large-scale collections of </a:t>
            </a:r>
            <a:r>
              <a:rPr b="1" lang="en" sz="1800">
                <a:latin typeface="Maven Pro"/>
                <a:ea typeface="Maven Pro"/>
                <a:cs typeface="Maven Pro"/>
                <a:sym typeface="Maven Pro"/>
              </a:rPr>
              <a:t>language in use</a:t>
            </a:r>
            <a:r>
              <a:rPr lang="en" sz="1800"/>
              <a:t>. </a:t>
            </a:r>
            <a:r>
              <a:rPr lang="en" sz="1800">
                <a:solidFill>
                  <a:schemeClr val="dk1"/>
                </a:solidFill>
              </a:rPr>
              <a:t>Computing power gave rise to the ability of us to compile and query massive amounts of language. The key is language in use.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Using a corpus provides evidence of usage patterns, grammar, and vocabulary from real language in use.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2" name="Google Shape;252;p33"/>
          <p:cNvSpPr/>
          <p:nvPr/>
        </p:nvSpPr>
        <p:spPr>
          <a:xfrm>
            <a:off x="328575" y="3948550"/>
            <a:ext cx="2679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3"/>
          <p:cNvSpPr txBox="1"/>
          <p:nvPr>
            <p:ph idx="7" type="subTitle"/>
          </p:nvPr>
        </p:nvSpPr>
        <p:spPr>
          <a:xfrm>
            <a:off x="427450" y="3948700"/>
            <a:ext cx="25305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COCA</a:t>
            </a:r>
            <a:endParaRPr/>
          </a:p>
        </p:txBody>
      </p:sp>
      <p:sp>
        <p:nvSpPr>
          <p:cNvPr id="254" name="Google Shape;254;p33"/>
          <p:cNvSpPr txBox="1"/>
          <p:nvPr>
            <p:ph idx="2" type="subTitle"/>
          </p:nvPr>
        </p:nvSpPr>
        <p:spPr>
          <a:xfrm>
            <a:off x="3150900" y="3895625"/>
            <a:ext cx="49806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Corpus of Contemporary American English - 1.1 Billion Words</a:t>
            </a:r>
            <a:endParaRPr sz="1800"/>
          </a:p>
        </p:txBody>
      </p:sp>
      <p:sp>
        <p:nvSpPr>
          <p:cNvPr id="255" name="Google Shape;255;p33"/>
          <p:cNvSpPr/>
          <p:nvPr/>
        </p:nvSpPr>
        <p:spPr>
          <a:xfrm>
            <a:off x="328575" y="4566150"/>
            <a:ext cx="2679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3"/>
          <p:cNvSpPr txBox="1"/>
          <p:nvPr>
            <p:ph idx="7" type="subTitle"/>
          </p:nvPr>
        </p:nvSpPr>
        <p:spPr>
          <a:xfrm>
            <a:off x="427450" y="4566300"/>
            <a:ext cx="25305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OEC</a:t>
            </a:r>
            <a:endParaRPr/>
          </a:p>
        </p:txBody>
      </p:sp>
      <p:sp>
        <p:nvSpPr>
          <p:cNvPr id="257" name="Google Shape;257;p33"/>
          <p:cNvSpPr txBox="1"/>
          <p:nvPr>
            <p:ph idx="2" type="subTitle"/>
          </p:nvPr>
        </p:nvSpPr>
        <p:spPr>
          <a:xfrm>
            <a:off x="3150900" y="4513225"/>
            <a:ext cx="49806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Oxford </a:t>
            </a:r>
            <a:r>
              <a:rPr lang="en" sz="1800"/>
              <a:t>English Corpus - 2 Billion Words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/>
          <p:nvPr>
            <p:ph type="title"/>
          </p:nvPr>
        </p:nvSpPr>
        <p:spPr>
          <a:xfrm>
            <a:off x="4572000" y="1495513"/>
            <a:ext cx="3852000" cy="82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NGSL</a:t>
            </a:r>
            <a:endParaRPr/>
          </a:p>
        </p:txBody>
      </p:sp>
      <p:sp>
        <p:nvSpPr>
          <p:cNvPr id="263" name="Google Shape;263;p34"/>
          <p:cNvSpPr txBox="1"/>
          <p:nvPr>
            <p:ph idx="1" type="subTitle"/>
          </p:nvPr>
        </p:nvSpPr>
        <p:spPr>
          <a:xfrm>
            <a:off x="4572000" y="2412910"/>
            <a:ext cx="3852000" cy="8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New General Service List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Using computer processing to determine frequency from large corpora.</a:t>
            </a:r>
            <a:endParaRPr/>
          </a:p>
        </p:txBody>
      </p:sp>
      <p:pic>
        <p:nvPicPr>
          <p:cNvPr id="264" name="Google Shape;264;p34"/>
          <p:cNvPicPr preferRelativeResize="0"/>
          <p:nvPr/>
        </p:nvPicPr>
        <p:blipFill rotWithShape="1">
          <a:blip r:embed="rId3">
            <a:alphaModFix/>
          </a:blip>
          <a:srcRect b="0" l="9166" r="24459" t="0"/>
          <a:stretch/>
        </p:blipFill>
        <p:spPr>
          <a:xfrm>
            <a:off x="720000" y="945300"/>
            <a:ext cx="3252900" cy="3252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/>
          <p:nvPr/>
        </p:nvSpPr>
        <p:spPr>
          <a:xfrm>
            <a:off x="404775" y="3246438"/>
            <a:ext cx="2679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5"/>
          <p:cNvSpPr txBox="1"/>
          <p:nvPr>
            <p:ph type="title"/>
          </p:nvPr>
        </p:nvSpPr>
        <p:spPr>
          <a:xfrm>
            <a:off x="430850" y="289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Frequency</a:t>
            </a:r>
            <a:r>
              <a:rPr lang="en"/>
              <a:t> Based Vocabulary</a:t>
            </a:r>
            <a:endParaRPr/>
          </a:p>
        </p:txBody>
      </p:sp>
      <p:sp>
        <p:nvSpPr>
          <p:cNvPr id="271" name="Google Shape;271;p35"/>
          <p:cNvSpPr txBox="1"/>
          <p:nvPr>
            <p:ph idx="2" type="subTitle"/>
          </p:nvPr>
        </p:nvSpPr>
        <p:spPr>
          <a:xfrm>
            <a:off x="3227100" y="3193525"/>
            <a:ext cx="49806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273,000,000 words</a:t>
            </a:r>
            <a:endParaRPr sz="1800"/>
          </a:p>
        </p:txBody>
      </p:sp>
      <p:sp>
        <p:nvSpPr>
          <p:cNvPr id="272" name="Google Shape;272;p35"/>
          <p:cNvSpPr txBox="1"/>
          <p:nvPr>
            <p:ph idx="7" type="subTitle"/>
          </p:nvPr>
        </p:nvSpPr>
        <p:spPr>
          <a:xfrm>
            <a:off x="503655" y="3246588"/>
            <a:ext cx="24186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Corpus</a:t>
            </a:r>
            <a:r>
              <a:rPr lang="en"/>
              <a:t> Size</a:t>
            </a:r>
            <a:endParaRPr/>
          </a:p>
        </p:txBody>
      </p:sp>
      <p:sp>
        <p:nvSpPr>
          <p:cNvPr id="273" name="Google Shape;273;p35"/>
          <p:cNvSpPr txBox="1"/>
          <p:nvPr>
            <p:ph idx="5" type="subTitle"/>
          </p:nvPr>
        </p:nvSpPr>
        <p:spPr>
          <a:xfrm>
            <a:off x="455150" y="1269175"/>
            <a:ext cx="7850400" cy="16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New General Service List (NGSL) was developed in 2013 (Browne, 2013a). It used a corpus of 273 million words to determine the most commonly used words in current English.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It was determined that its 2801 words were enough to understand over around 92% of most standard English texts.</a:t>
            </a:r>
            <a:endParaRPr sz="1800"/>
          </a:p>
        </p:txBody>
      </p:sp>
      <p:sp>
        <p:nvSpPr>
          <p:cNvPr id="274" name="Google Shape;274;p35"/>
          <p:cNvSpPr/>
          <p:nvPr/>
        </p:nvSpPr>
        <p:spPr>
          <a:xfrm>
            <a:off x="404775" y="3719950"/>
            <a:ext cx="2679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5"/>
          <p:cNvSpPr txBox="1"/>
          <p:nvPr>
            <p:ph idx="7" type="subTitle"/>
          </p:nvPr>
        </p:nvSpPr>
        <p:spPr>
          <a:xfrm>
            <a:off x="503650" y="3720100"/>
            <a:ext cx="25305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of Items</a:t>
            </a:r>
            <a:endParaRPr/>
          </a:p>
        </p:txBody>
      </p:sp>
      <p:sp>
        <p:nvSpPr>
          <p:cNvPr id="276" name="Google Shape;276;p35"/>
          <p:cNvSpPr/>
          <p:nvPr/>
        </p:nvSpPr>
        <p:spPr>
          <a:xfrm>
            <a:off x="404775" y="4193450"/>
            <a:ext cx="2679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5"/>
          <p:cNvSpPr txBox="1"/>
          <p:nvPr>
            <p:ph idx="7" type="subTitle"/>
          </p:nvPr>
        </p:nvSpPr>
        <p:spPr>
          <a:xfrm>
            <a:off x="503655" y="4193600"/>
            <a:ext cx="24186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Coverage</a:t>
            </a:r>
            <a:endParaRPr/>
          </a:p>
        </p:txBody>
      </p:sp>
      <p:sp>
        <p:nvSpPr>
          <p:cNvPr id="278" name="Google Shape;278;p35"/>
          <p:cNvSpPr txBox="1"/>
          <p:nvPr>
            <p:ph idx="2" type="subTitle"/>
          </p:nvPr>
        </p:nvSpPr>
        <p:spPr>
          <a:xfrm>
            <a:off x="3227100" y="3667025"/>
            <a:ext cx="49806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2801 words</a:t>
            </a:r>
            <a:endParaRPr sz="1800"/>
          </a:p>
        </p:txBody>
      </p:sp>
      <p:sp>
        <p:nvSpPr>
          <p:cNvPr id="279" name="Google Shape;279;p35"/>
          <p:cNvSpPr txBox="1"/>
          <p:nvPr>
            <p:ph idx="2" type="subTitle"/>
          </p:nvPr>
        </p:nvSpPr>
        <p:spPr>
          <a:xfrm>
            <a:off x="3227100" y="4140525"/>
            <a:ext cx="49806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Over 90% of standard English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6"/>
          <p:cNvSpPr/>
          <p:nvPr/>
        </p:nvSpPr>
        <p:spPr>
          <a:xfrm>
            <a:off x="176175" y="3475038"/>
            <a:ext cx="2679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6"/>
          <p:cNvSpPr txBox="1"/>
          <p:nvPr>
            <p:ph type="title"/>
          </p:nvPr>
        </p:nvSpPr>
        <p:spPr>
          <a:xfrm>
            <a:off x="430850" y="289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NGSL - Coverage</a:t>
            </a:r>
            <a:endParaRPr/>
          </a:p>
        </p:txBody>
      </p:sp>
      <p:sp>
        <p:nvSpPr>
          <p:cNvPr id="286" name="Google Shape;286;p36"/>
          <p:cNvSpPr txBox="1"/>
          <p:nvPr>
            <p:ph idx="2" type="subTitle"/>
          </p:nvPr>
        </p:nvSpPr>
        <p:spPr>
          <a:xfrm>
            <a:off x="2998500" y="3307800"/>
            <a:ext cx="49806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We make sure the students can </a:t>
            </a:r>
            <a:r>
              <a:rPr b="1" lang="en" sz="1800">
                <a:latin typeface="Maven Pro"/>
                <a:ea typeface="Maven Pro"/>
                <a:cs typeface="Maven Pro"/>
                <a:sym typeface="Maven Pro"/>
              </a:rPr>
              <a:t>produce</a:t>
            </a:r>
            <a:r>
              <a:rPr lang="en" sz="1800"/>
              <a:t> the words</a:t>
            </a:r>
            <a:endParaRPr sz="1800"/>
          </a:p>
        </p:txBody>
      </p:sp>
      <p:sp>
        <p:nvSpPr>
          <p:cNvPr id="287" name="Google Shape;287;p36"/>
          <p:cNvSpPr txBox="1"/>
          <p:nvPr>
            <p:ph idx="7" type="subTitle"/>
          </p:nvPr>
        </p:nvSpPr>
        <p:spPr>
          <a:xfrm>
            <a:off x="275055" y="3475188"/>
            <a:ext cx="24186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Output Focus</a:t>
            </a:r>
            <a:endParaRPr/>
          </a:p>
        </p:txBody>
      </p:sp>
      <p:sp>
        <p:nvSpPr>
          <p:cNvPr id="288" name="Google Shape;288;p36"/>
          <p:cNvSpPr txBox="1"/>
          <p:nvPr>
            <p:ph idx="5" type="subTitle"/>
          </p:nvPr>
        </p:nvSpPr>
        <p:spPr>
          <a:xfrm>
            <a:off x="226550" y="1269175"/>
            <a:ext cx="7850400" cy="21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After testing at the beginning of the first year, my students already have a large </a:t>
            </a:r>
            <a:r>
              <a:rPr b="1" i="1" lang="en" sz="1800">
                <a:latin typeface="Maven Pro"/>
                <a:ea typeface="Maven Pro"/>
                <a:cs typeface="Maven Pro"/>
                <a:sym typeface="Maven Pro"/>
              </a:rPr>
              <a:t>receptive</a:t>
            </a:r>
            <a:r>
              <a:rPr lang="en" sz="1800"/>
              <a:t> vocabulary of between 5-10,000 headwords.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We use the NGSL over the 4 semesters, asking students to review the words for homework each week.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These words are included in output activities, often focussed on </a:t>
            </a:r>
            <a:r>
              <a:rPr b="1" i="1" lang="en" sz="1800">
                <a:latin typeface="Maven Pro"/>
                <a:ea typeface="Maven Pro"/>
                <a:cs typeface="Maven Pro"/>
                <a:sym typeface="Maven Pro"/>
              </a:rPr>
              <a:t>disabusing</a:t>
            </a:r>
            <a:r>
              <a:rPr lang="en" sz="1800"/>
              <a:t> students of notions about certain vocabulary.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9" name="Google Shape;289;p36"/>
          <p:cNvSpPr/>
          <p:nvPr/>
        </p:nvSpPr>
        <p:spPr>
          <a:xfrm>
            <a:off x="176175" y="3948550"/>
            <a:ext cx="2679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6"/>
          <p:cNvSpPr txBox="1"/>
          <p:nvPr>
            <p:ph idx="7" type="subTitle"/>
          </p:nvPr>
        </p:nvSpPr>
        <p:spPr>
          <a:xfrm>
            <a:off x="275050" y="3948700"/>
            <a:ext cx="25305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of Items</a:t>
            </a:r>
            <a:endParaRPr/>
          </a:p>
        </p:txBody>
      </p:sp>
      <p:sp>
        <p:nvSpPr>
          <p:cNvPr id="291" name="Google Shape;291;p36"/>
          <p:cNvSpPr/>
          <p:nvPr/>
        </p:nvSpPr>
        <p:spPr>
          <a:xfrm>
            <a:off x="176175" y="4422050"/>
            <a:ext cx="2679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6"/>
          <p:cNvSpPr txBox="1"/>
          <p:nvPr>
            <p:ph idx="7" type="subTitle"/>
          </p:nvPr>
        </p:nvSpPr>
        <p:spPr>
          <a:xfrm>
            <a:off x="275055" y="4422200"/>
            <a:ext cx="24186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Highlighting</a:t>
            </a:r>
            <a:endParaRPr/>
          </a:p>
        </p:txBody>
      </p:sp>
      <p:sp>
        <p:nvSpPr>
          <p:cNvPr id="293" name="Google Shape;293;p36"/>
          <p:cNvSpPr txBox="1"/>
          <p:nvPr>
            <p:ph idx="2" type="subTitle"/>
          </p:nvPr>
        </p:nvSpPr>
        <p:spPr>
          <a:xfrm>
            <a:off x="2998500" y="3895625"/>
            <a:ext cx="49806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~</a:t>
            </a:r>
            <a:r>
              <a:rPr lang="en" sz="1800"/>
              <a:t>50 words per week is expected</a:t>
            </a:r>
            <a:endParaRPr sz="1800"/>
          </a:p>
        </p:txBody>
      </p:sp>
      <p:sp>
        <p:nvSpPr>
          <p:cNvPr id="294" name="Google Shape;294;p36"/>
          <p:cNvSpPr txBox="1"/>
          <p:nvPr>
            <p:ph idx="2" type="subTitle"/>
          </p:nvPr>
        </p:nvSpPr>
        <p:spPr>
          <a:xfrm>
            <a:off x="2998500" y="4369125"/>
            <a:ext cx="53025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We try to make sure the materials given to students in all 3 subjects highlight recent items.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"/>
          <p:cNvSpPr/>
          <p:nvPr/>
        </p:nvSpPr>
        <p:spPr>
          <a:xfrm>
            <a:off x="360050" y="2789250"/>
            <a:ext cx="2679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7"/>
          <p:cNvSpPr txBox="1"/>
          <p:nvPr>
            <p:ph type="title"/>
          </p:nvPr>
        </p:nvSpPr>
        <p:spPr>
          <a:xfrm>
            <a:off x="430850" y="289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Examining</a:t>
            </a:r>
            <a:r>
              <a:rPr lang="en"/>
              <a:t> Writing/Corpora</a:t>
            </a:r>
            <a:endParaRPr/>
          </a:p>
        </p:txBody>
      </p:sp>
      <p:sp>
        <p:nvSpPr>
          <p:cNvPr id="301" name="Google Shape;301;p37"/>
          <p:cNvSpPr txBox="1"/>
          <p:nvPr>
            <p:ph idx="2" type="subTitle"/>
          </p:nvPr>
        </p:nvSpPr>
        <p:spPr>
          <a:xfrm>
            <a:off x="3150900" y="2736325"/>
            <a:ext cx="49806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Select the corpus</a:t>
            </a:r>
            <a:endParaRPr sz="1800"/>
          </a:p>
        </p:txBody>
      </p:sp>
      <p:sp>
        <p:nvSpPr>
          <p:cNvPr id="302" name="Google Shape;302;p37"/>
          <p:cNvSpPr txBox="1"/>
          <p:nvPr>
            <p:ph idx="7" type="subTitle"/>
          </p:nvPr>
        </p:nvSpPr>
        <p:spPr>
          <a:xfrm>
            <a:off x="458930" y="2789400"/>
            <a:ext cx="24186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Corpus</a:t>
            </a:r>
            <a:endParaRPr/>
          </a:p>
        </p:txBody>
      </p:sp>
      <p:sp>
        <p:nvSpPr>
          <p:cNvPr id="303" name="Google Shape;303;p37"/>
          <p:cNvSpPr txBox="1"/>
          <p:nvPr>
            <p:ph idx="5" type="subTitle"/>
          </p:nvPr>
        </p:nvSpPr>
        <p:spPr>
          <a:xfrm>
            <a:off x="455150" y="1269175"/>
            <a:ext cx="7850400" cy="16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used a program called ‘AntWordProfiler’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It is created by Laurence </a:t>
            </a:r>
            <a:r>
              <a:rPr b="1" lang="en" sz="1800">
                <a:latin typeface="Maven Pro"/>
                <a:ea typeface="Maven Pro"/>
                <a:cs typeface="Maven Pro"/>
                <a:sym typeface="Maven Pro"/>
              </a:rPr>
              <a:t>Ant</a:t>
            </a:r>
            <a:r>
              <a:rPr lang="en" sz="1800"/>
              <a:t>hony, and is available at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</a:rPr>
              <a:t>	</a:t>
            </a:r>
            <a:r>
              <a:rPr lang="en" sz="1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www.laurenceanthony.net</a:t>
            </a:r>
            <a:r>
              <a:rPr lang="en" sz="1800">
                <a:solidFill>
                  <a:schemeClr val="accent5"/>
                </a:solidFill>
              </a:rPr>
              <a:t> </a:t>
            </a:r>
            <a:endParaRPr sz="1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Let’s take a look now.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04" name="Google Shape;304;p37"/>
          <p:cNvSpPr/>
          <p:nvPr/>
        </p:nvSpPr>
        <p:spPr>
          <a:xfrm>
            <a:off x="328575" y="3262750"/>
            <a:ext cx="2679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7"/>
          <p:cNvSpPr txBox="1"/>
          <p:nvPr>
            <p:ph idx="7" type="subTitle"/>
          </p:nvPr>
        </p:nvSpPr>
        <p:spPr>
          <a:xfrm>
            <a:off x="427455" y="3262900"/>
            <a:ext cx="24186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 Lists</a:t>
            </a:r>
            <a:endParaRPr/>
          </a:p>
        </p:txBody>
      </p:sp>
      <p:sp>
        <p:nvSpPr>
          <p:cNvPr id="306" name="Google Shape;306;p37"/>
          <p:cNvSpPr/>
          <p:nvPr/>
        </p:nvSpPr>
        <p:spPr>
          <a:xfrm>
            <a:off x="328575" y="3736250"/>
            <a:ext cx="2679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7"/>
          <p:cNvSpPr txBox="1"/>
          <p:nvPr>
            <p:ph idx="7" type="subTitle"/>
          </p:nvPr>
        </p:nvSpPr>
        <p:spPr>
          <a:xfrm>
            <a:off x="427455" y="3736400"/>
            <a:ext cx="24186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308" name="Google Shape;308;p37"/>
          <p:cNvSpPr txBox="1"/>
          <p:nvPr>
            <p:ph idx="2" type="subTitle"/>
          </p:nvPr>
        </p:nvSpPr>
        <p:spPr>
          <a:xfrm>
            <a:off x="3150900" y="3209825"/>
            <a:ext cx="49806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Select the word lists to compare it to.</a:t>
            </a:r>
            <a:endParaRPr sz="1800"/>
          </a:p>
        </p:txBody>
      </p:sp>
      <p:sp>
        <p:nvSpPr>
          <p:cNvPr id="309" name="Google Shape;309;p37"/>
          <p:cNvSpPr txBox="1"/>
          <p:nvPr>
            <p:ph idx="2" type="subTitle"/>
          </p:nvPr>
        </p:nvSpPr>
        <p:spPr>
          <a:xfrm>
            <a:off x="3150900" y="3683325"/>
            <a:ext cx="49806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It shows you the how the words of the corpus are broken down.</a:t>
            </a:r>
            <a:endParaRPr sz="1800"/>
          </a:p>
        </p:txBody>
      </p:sp>
      <p:pic>
        <p:nvPicPr>
          <p:cNvPr id="310" name="Google Shape;31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2100" y="1698550"/>
            <a:ext cx="1212801" cy="122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38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175" y="1912271"/>
            <a:ext cx="4749774" cy="2443551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8"/>
          <p:cNvSpPr/>
          <p:nvPr/>
        </p:nvSpPr>
        <p:spPr>
          <a:xfrm>
            <a:off x="1579200" y="43126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8"/>
          <p:cNvSpPr txBox="1"/>
          <p:nvPr>
            <p:ph type="title"/>
          </p:nvPr>
        </p:nvSpPr>
        <p:spPr>
          <a:xfrm>
            <a:off x="339000" y="2432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NGSL/NAWL Coverage</a:t>
            </a:r>
            <a:endParaRPr/>
          </a:p>
        </p:txBody>
      </p:sp>
      <p:sp>
        <p:nvSpPr>
          <p:cNvPr id="318" name="Google Shape;318;p38"/>
          <p:cNvSpPr txBox="1"/>
          <p:nvPr>
            <p:ph idx="2" type="subTitle"/>
          </p:nvPr>
        </p:nvSpPr>
        <p:spPr>
          <a:xfrm>
            <a:off x="1624950" y="44735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1000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19" name="Google Shape;319;p38"/>
          <p:cNvSpPr txBox="1"/>
          <p:nvPr>
            <p:ph idx="7" type="title"/>
          </p:nvPr>
        </p:nvSpPr>
        <p:spPr>
          <a:xfrm>
            <a:off x="339000" y="1165775"/>
            <a:ext cx="51225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Harry Potter</a:t>
            </a:r>
            <a:endParaRPr sz="3700"/>
          </a:p>
        </p:txBody>
      </p:sp>
      <p:sp>
        <p:nvSpPr>
          <p:cNvPr id="320" name="Google Shape;320;p38"/>
          <p:cNvSpPr/>
          <p:nvPr/>
        </p:nvSpPr>
        <p:spPr>
          <a:xfrm>
            <a:off x="2553300" y="43126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8"/>
          <p:cNvSpPr txBox="1"/>
          <p:nvPr>
            <p:ph idx="2" type="subTitle"/>
          </p:nvPr>
        </p:nvSpPr>
        <p:spPr>
          <a:xfrm>
            <a:off x="2599050" y="44735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</a:t>
            </a:r>
            <a:r>
              <a:rPr lang="en" sz="1000"/>
              <a:t>000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22" name="Google Shape;322;p38"/>
          <p:cNvSpPr/>
          <p:nvPr/>
        </p:nvSpPr>
        <p:spPr>
          <a:xfrm>
            <a:off x="3527400" y="43126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8"/>
          <p:cNvSpPr txBox="1"/>
          <p:nvPr>
            <p:ph idx="2" type="subTitle"/>
          </p:nvPr>
        </p:nvSpPr>
        <p:spPr>
          <a:xfrm>
            <a:off x="3573150" y="44735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</a:t>
            </a:r>
            <a:r>
              <a:rPr lang="en" sz="1000"/>
              <a:t>000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24" name="Google Shape;324;p38"/>
          <p:cNvSpPr/>
          <p:nvPr/>
        </p:nvSpPr>
        <p:spPr>
          <a:xfrm>
            <a:off x="4547250" y="43126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8"/>
          <p:cNvSpPr txBox="1"/>
          <p:nvPr>
            <p:ph idx="2" type="subTitle"/>
          </p:nvPr>
        </p:nvSpPr>
        <p:spPr>
          <a:xfrm>
            <a:off x="4593000" y="43618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AWL</a:t>
            </a:r>
            <a:endParaRPr sz="1400"/>
          </a:p>
        </p:txBody>
      </p:sp>
      <p:sp>
        <p:nvSpPr>
          <p:cNvPr id="326" name="Google Shape;326;p38"/>
          <p:cNvSpPr txBox="1"/>
          <p:nvPr>
            <p:ph idx="4294967295" type="subTitle"/>
          </p:nvPr>
        </p:nvSpPr>
        <p:spPr>
          <a:xfrm>
            <a:off x="1579350" y="44965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77.6%</a:t>
            </a:r>
            <a:endParaRPr/>
          </a:p>
        </p:txBody>
      </p:sp>
      <p:sp>
        <p:nvSpPr>
          <p:cNvPr id="327" name="Google Shape;327;p38"/>
          <p:cNvSpPr txBox="1"/>
          <p:nvPr>
            <p:ph idx="4294967295" type="subTitle"/>
          </p:nvPr>
        </p:nvSpPr>
        <p:spPr>
          <a:xfrm>
            <a:off x="2530425" y="44965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5.4</a:t>
            </a:r>
            <a:r>
              <a:rPr lang="en"/>
              <a:t>%</a:t>
            </a:r>
            <a:endParaRPr/>
          </a:p>
        </p:txBody>
      </p:sp>
      <p:sp>
        <p:nvSpPr>
          <p:cNvPr id="328" name="Google Shape;328;p38"/>
          <p:cNvSpPr txBox="1"/>
          <p:nvPr>
            <p:ph idx="4294967295" type="subTitle"/>
          </p:nvPr>
        </p:nvSpPr>
        <p:spPr>
          <a:xfrm>
            <a:off x="3527400" y="44965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2.8</a:t>
            </a:r>
            <a:r>
              <a:rPr lang="en"/>
              <a:t>%</a:t>
            </a:r>
            <a:endParaRPr/>
          </a:p>
        </p:txBody>
      </p:sp>
      <p:sp>
        <p:nvSpPr>
          <p:cNvPr id="329" name="Google Shape;329;p38"/>
          <p:cNvSpPr txBox="1"/>
          <p:nvPr>
            <p:ph idx="4294967295" type="subTitle"/>
          </p:nvPr>
        </p:nvSpPr>
        <p:spPr>
          <a:xfrm>
            <a:off x="4501500" y="44965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0.4</a:t>
            </a:r>
            <a:r>
              <a:rPr lang="en"/>
              <a:t>%</a:t>
            </a:r>
            <a:endParaRPr/>
          </a:p>
        </p:txBody>
      </p:sp>
      <p:sp>
        <p:nvSpPr>
          <p:cNvPr id="330" name="Google Shape;330;p38"/>
          <p:cNvSpPr txBox="1"/>
          <p:nvPr>
            <p:ph idx="1" type="subTitle"/>
          </p:nvPr>
        </p:nvSpPr>
        <p:spPr>
          <a:xfrm>
            <a:off x="5958975" y="1912275"/>
            <a:ext cx="2706000" cy="29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All NGSL words make up 83% of the words used in  the Harry Potter book.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This means the NGSL Coverage of this writing is 83%.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750" y="1847950"/>
            <a:ext cx="4752351" cy="2513926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9"/>
          <p:cNvSpPr/>
          <p:nvPr/>
        </p:nvSpPr>
        <p:spPr>
          <a:xfrm>
            <a:off x="1579200" y="43126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9"/>
          <p:cNvSpPr txBox="1"/>
          <p:nvPr>
            <p:ph type="title"/>
          </p:nvPr>
        </p:nvSpPr>
        <p:spPr>
          <a:xfrm>
            <a:off x="339000" y="251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NGSL/NAWL Coverage</a:t>
            </a:r>
            <a:endParaRPr/>
          </a:p>
        </p:txBody>
      </p:sp>
      <p:sp>
        <p:nvSpPr>
          <p:cNvPr id="338" name="Google Shape;338;p39"/>
          <p:cNvSpPr txBox="1"/>
          <p:nvPr>
            <p:ph idx="2" type="subTitle"/>
          </p:nvPr>
        </p:nvSpPr>
        <p:spPr>
          <a:xfrm>
            <a:off x="1624950" y="44735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1000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39" name="Google Shape;339;p39"/>
          <p:cNvSpPr txBox="1"/>
          <p:nvPr>
            <p:ph idx="7" type="title"/>
          </p:nvPr>
        </p:nvSpPr>
        <p:spPr>
          <a:xfrm>
            <a:off x="339000" y="1165775"/>
            <a:ext cx="8565600" cy="82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Specialist Topic - Architecture</a:t>
            </a:r>
            <a:endParaRPr sz="3700"/>
          </a:p>
        </p:txBody>
      </p:sp>
      <p:sp>
        <p:nvSpPr>
          <p:cNvPr id="340" name="Google Shape;340;p39"/>
          <p:cNvSpPr/>
          <p:nvPr/>
        </p:nvSpPr>
        <p:spPr>
          <a:xfrm>
            <a:off x="2553300" y="43126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9"/>
          <p:cNvSpPr txBox="1"/>
          <p:nvPr>
            <p:ph idx="2" type="subTitle"/>
          </p:nvPr>
        </p:nvSpPr>
        <p:spPr>
          <a:xfrm>
            <a:off x="2599050" y="44735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2000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42" name="Google Shape;342;p39"/>
          <p:cNvSpPr/>
          <p:nvPr/>
        </p:nvSpPr>
        <p:spPr>
          <a:xfrm>
            <a:off x="3527400" y="43126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9"/>
          <p:cNvSpPr txBox="1"/>
          <p:nvPr>
            <p:ph idx="2" type="subTitle"/>
          </p:nvPr>
        </p:nvSpPr>
        <p:spPr>
          <a:xfrm>
            <a:off x="3573150" y="44735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3000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44" name="Google Shape;344;p39"/>
          <p:cNvSpPr/>
          <p:nvPr/>
        </p:nvSpPr>
        <p:spPr>
          <a:xfrm>
            <a:off x="4547250" y="43126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9"/>
          <p:cNvSpPr txBox="1"/>
          <p:nvPr>
            <p:ph idx="2" type="subTitle"/>
          </p:nvPr>
        </p:nvSpPr>
        <p:spPr>
          <a:xfrm>
            <a:off x="4593000" y="43618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AWL</a:t>
            </a:r>
            <a:endParaRPr sz="1400"/>
          </a:p>
        </p:txBody>
      </p:sp>
      <p:sp>
        <p:nvSpPr>
          <p:cNvPr id="346" name="Google Shape;346;p39"/>
          <p:cNvSpPr txBox="1"/>
          <p:nvPr>
            <p:ph idx="1" type="subTitle"/>
          </p:nvPr>
        </p:nvSpPr>
        <p:spPr>
          <a:xfrm>
            <a:off x="5958975" y="1912275"/>
            <a:ext cx="2706000" cy="29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 NGSL coverage has fallen to 71.2%.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Including the AWL, it is 73.6%.</a:t>
            </a:r>
            <a:endParaRPr sz="2000"/>
          </a:p>
        </p:txBody>
      </p:sp>
      <p:sp>
        <p:nvSpPr>
          <p:cNvPr id="347" name="Google Shape;347;p39"/>
          <p:cNvSpPr txBox="1"/>
          <p:nvPr>
            <p:ph idx="4294967295" type="subTitle"/>
          </p:nvPr>
        </p:nvSpPr>
        <p:spPr>
          <a:xfrm>
            <a:off x="1624950" y="44735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60.9%</a:t>
            </a:r>
            <a:endParaRPr/>
          </a:p>
        </p:txBody>
      </p:sp>
      <p:sp>
        <p:nvSpPr>
          <p:cNvPr id="348" name="Google Shape;348;p39"/>
          <p:cNvSpPr txBox="1"/>
          <p:nvPr>
            <p:ph idx="4294967295" type="subTitle"/>
          </p:nvPr>
        </p:nvSpPr>
        <p:spPr>
          <a:xfrm>
            <a:off x="2590775" y="44735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7.1%</a:t>
            </a:r>
            <a:endParaRPr/>
          </a:p>
        </p:txBody>
      </p:sp>
      <p:sp>
        <p:nvSpPr>
          <p:cNvPr id="349" name="Google Shape;349;p39"/>
          <p:cNvSpPr txBox="1"/>
          <p:nvPr>
            <p:ph idx="4294967295" type="subTitle"/>
          </p:nvPr>
        </p:nvSpPr>
        <p:spPr>
          <a:xfrm>
            <a:off x="3549650" y="44735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3.7%</a:t>
            </a:r>
            <a:endParaRPr/>
          </a:p>
        </p:txBody>
      </p:sp>
      <p:sp>
        <p:nvSpPr>
          <p:cNvPr id="350" name="Google Shape;350;p39"/>
          <p:cNvSpPr txBox="1"/>
          <p:nvPr>
            <p:ph idx="4294967295" type="subTitle"/>
          </p:nvPr>
        </p:nvSpPr>
        <p:spPr>
          <a:xfrm>
            <a:off x="4561850" y="44735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2.4%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0"/>
          <p:cNvSpPr/>
          <p:nvPr/>
        </p:nvSpPr>
        <p:spPr>
          <a:xfrm>
            <a:off x="5771700" y="2082225"/>
            <a:ext cx="20646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0"/>
          <p:cNvSpPr/>
          <p:nvPr/>
        </p:nvSpPr>
        <p:spPr>
          <a:xfrm>
            <a:off x="1445225" y="3435475"/>
            <a:ext cx="20646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0"/>
          <p:cNvSpPr/>
          <p:nvPr/>
        </p:nvSpPr>
        <p:spPr>
          <a:xfrm>
            <a:off x="5771700" y="3435475"/>
            <a:ext cx="20646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0"/>
          <p:cNvSpPr/>
          <p:nvPr/>
        </p:nvSpPr>
        <p:spPr>
          <a:xfrm>
            <a:off x="1445225" y="2082225"/>
            <a:ext cx="20646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0"/>
          <p:cNvSpPr txBox="1"/>
          <p:nvPr>
            <p:ph type="title"/>
          </p:nvPr>
        </p:nvSpPr>
        <p:spPr>
          <a:xfrm>
            <a:off x="430850" y="289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Specialist Vocabulary Lists</a:t>
            </a:r>
            <a:endParaRPr/>
          </a:p>
        </p:txBody>
      </p:sp>
      <p:sp>
        <p:nvSpPr>
          <p:cNvPr id="360" name="Google Shape;360;p40"/>
          <p:cNvSpPr txBox="1"/>
          <p:nvPr>
            <p:ph idx="1" type="subTitle"/>
          </p:nvPr>
        </p:nvSpPr>
        <p:spPr>
          <a:xfrm>
            <a:off x="1521425" y="3896075"/>
            <a:ext cx="22713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BEL; Ward, 2009 a</a:t>
            </a:r>
            <a:endParaRPr/>
          </a:p>
        </p:txBody>
      </p:sp>
      <p:sp>
        <p:nvSpPr>
          <p:cNvPr id="361" name="Google Shape;361;p40"/>
          <p:cNvSpPr txBox="1"/>
          <p:nvPr>
            <p:ph idx="2" type="subTitle"/>
          </p:nvPr>
        </p:nvSpPr>
        <p:spPr>
          <a:xfrm>
            <a:off x="5847900" y="3896075"/>
            <a:ext cx="22713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SWL; Coxhead &amp; Hirsh, 2007</a:t>
            </a:r>
            <a:endParaRPr/>
          </a:p>
        </p:txBody>
      </p:sp>
      <p:sp>
        <p:nvSpPr>
          <p:cNvPr id="362" name="Google Shape;362;p40"/>
          <p:cNvSpPr txBox="1"/>
          <p:nvPr>
            <p:ph idx="3" type="subTitle"/>
          </p:nvPr>
        </p:nvSpPr>
        <p:spPr>
          <a:xfrm>
            <a:off x="1521425" y="3435625"/>
            <a:ext cx="18639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Engineering</a:t>
            </a:r>
            <a:endParaRPr/>
          </a:p>
        </p:txBody>
      </p:sp>
      <p:sp>
        <p:nvSpPr>
          <p:cNvPr id="363" name="Google Shape;363;p40"/>
          <p:cNvSpPr txBox="1"/>
          <p:nvPr>
            <p:ph idx="4" type="subTitle"/>
          </p:nvPr>
        </p:nvSpPr>
        <p:spPr>
          <a:xfrm>
            <a:off x="5847900" y="3435625"/>
            <a:ext cx="18639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</a:t>
            </a:r>
            <a:endParaRPr/>
          </a:p>
        </p:txBody>
      </p:sp>
      <p:sp>
        <p:nvSpPr>
          <p:cNvPr id="364" name="Google Shape;364;p40"/>
          <p:cNvSpPr txBox="1"/>
          <p:nvPr>
            <p:ph idx="5" type="subTitle"/>
          </p:nvPr>
        </p:nvSpPr>
        <p:spPr>
          <a:xfrm>
            <a:off x="1521425" y="2542825"/>
            <a:ext cx="22713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BWL2; Hsu, 2011 a</a:t>
            </a:r>
            <a:endParaRPr/>
          </a:p>
        </p:txBody>
      </p:sp>
      <p:sp>
        <p:nvSpPr>
          <p:cNvPr id="365" name="Google Shape;365;p40"/>
          <p:cNvSpPr txBox="1"/>
          <p:nvPr>
            <p:ph idx="6" type="subTitle"/>
          </p:nvPr>
        </p:nvSpPr>
        <p:spPr>
          <a:xfrm>
            <a:off x="5847900" y="2542825"/>
            <a:ext cx="22713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MAWL; Wang, Liang, &amp; Ge, 2008</a:t>
            </a:r>
            <a:endParaRPr/>
          </a:p>
        </p:txBody>
      </p:sp>
      <p:sp>
        <p:nvSpPr>
          <p:cNvPr id="366" name="Google Shape;366;p40"/>
          <p:cNvSpPr txBox="1"/>
          <p:nvPr>
            <p:ph idx="7" type="subTitle"/>
          </p:nvPr>
        </p:nvSpPr>
        <p:spPr>
          <a:xfrm>
            <a:off x="1521425" y="2082375"/>
            <a:ext cx="18639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</a:t>
            </a:r>
            <a:endParaRPr/>
          </a:p>
        </p:txBody>
      </p:sp>
      <p:sp>
        <p:nvSpPr>
          <p:cNvPr id="367" name="Google Shape;367;p40"/>
          <p:cNvSpPr txBox="1"/>
          <p:nvPr>
            <p:ph idx="8" type="subTitle"/>
          </p:nvPr>
        </p:nvSpPr>
        <p:spPr>
          <a:xfrm>
            <a:off x="5847900" y="2082375"/>
            <a:ext cx="18639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</a:t>
            </a:r>
            <a:endParaRPr/>
          </a:p>
        </p:txBody>
      </p:sp>
      <p:sp>
        <p:nvSpPr>
          <p:cNvPr id="368" name="Google Shape;368;p40"/>
          <p:cNvSpPr txBox="1"/>
          <p:nvPr>
            <p:ph idx="5" type="subTitle"/>
          </p:nvPr>
        </p:nvSpPr>
        <p:spPr>
          <a:xfrm>
            <a:off x="455150" y="1269175"/>
            <a:ext cx="78504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There are many vocabulary lists to aid coverage in specialist subjects.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Each aids students maintain coverage of specialist reading materials.</a:t>
            </a:r>
            <a:endParaRPr sz="1800"/>
          </a:p>
        </p:txBody>
      </p:sp>
      <p:grpSp>
        <p:nvGrpSpPr>
          <p:cNvPr id="369" name="Google Shape;369;p40"/>
          <p:cNvGrpSpPr/>
          <p:nvPr/>
        </p:nvGrpSpPr>
        <p:grpSpPr>
          <a:xfrm>
            <a:off x="430809" y="2152430"/>
            <a:ext cx="879497" cy="747401"/>
            <a:chOff x="2659157" y="2017412"/>
            <a:chExt cx="319190" cy="271240"/>
          </a:xfrm>
        </p:grpSpPr>
        <p:sp>
          <p:nvSpPr>
            <p:cNvPr id="370" name="Google Shape;370;p40"/>
            <p:cNvSpPr/>
            <p:nvPr/>
          </p:nvSpPr>
          <p:spPr>
            <a:xfrm>
              <a:off x="2808183" y="2086765"/>
              <a:ext cx="164125" cy="149314"/>
            </a:xfrm>
            <a:custGeom>
              <a:rect b="b" l="l" r="r" t="t"/>
              <a:pathLst>
                <a:path extrusionOk="0" h="5686" w="6250">
                  <a:moveTo>
                    <a:pt x="3934" y="1"/>
                  </a:moveTo>
                  <a:lnTo>
                    <a:pt x="2728" y="919"/>
                  </a:lnTo>
                  <a:lnTo>
                    <a:pt x="1733" y="584"/>
                  </a:lnTo>
                  <a:lnTo>
                    <a:pt x="0" y="1991"/>
                  </a:lnTo>
                  <a:lnTo>
                    <a:pt x="2670" y="5685"/>
                  </a:lnTo>
                  <a:lnTo>
                    <a:pt x="6250" y="3140"/>
                  </a:lnTo>
                  <a:lnTo>
                    <a:pt x="3934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2881816" y="2017412"/>
              <a:ext cx="96532" cy="177334"/>
            </a:xfrm>
            <a:custGeom>
              <a:rect b="b" l="l" r="r" t="t"/>
              <a:pathLst>
                <a:path extrusionOk="0" h="6753" w="3676">
                  <a:moveTo>
                    <a:pt x="3675" y="0"/>
                  </a:moveTo>
                  <a:lnTo>
                    <a:pt x="106" y="2536"/>
                  </a:lnTo>
                  <a:cubicBezTo>
                    <a:pt x="10" y="2594"/>
                    <a:pt x="0" y="2718"/>
                    <a:pt x="58" y="2804"/>
                  </a:cubicBezTo>
                  <a:lnTo>
                    <a:pt x="3063" y="6680"/>
                  </a:lnTo>
                  <a:cubicBezTo>
                    <a:pt x="3101" y="6729"/>
                    <a:pt x="3153" y="6753"/>
                    <a:pt x="3208" y="6753"/>
                  </a:cubicBezTo>
                  <a:cubicBezTo>
                    <a:pt x="3250" y="6753"/>
                    <a:pt x="3293" y="6738"/>
                    <a:pt x="3331" y="6709"/>
                  </a:cubicBezTo>
                  <a:lnTo>
                    <a:pt x="3675" y="6441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2947650" y="2150603"/>
              <a:ext cx="30698" cy="44196"/>
            </a:xfrm>
            <a:custGeom>
              <a:rect b="b" l="l" r="r" t="t"/>
              <a:pathLst>
                <a:path extrusionOk="0" h="1683" w="1169">
                  <a:moveTo>
                    <a:pt x="1168" y="0"/>
                  </a:moveTo>
                  <a:lnTo>
                    <a:pt x="1" y="890"/>
                  </a:lnTo>
                  <a:lnTo>
                    <a:pt x="556" y="1608"/>
                  </a:lnTo>
                  <a:cubicBezTo>
                    <a:pt x="595" y="1658"/>
                    <a:pt x="650" y="1683"/>
                    <a:pt x="707" y="1683"/>
                  </a:cubicBezTo>
                  <a:cubicBezTo>
                    <a:pt x="747" y="1683"/>
                    <a:pt x="788" y="1670"/>
                    <a:pt x="824" y="1646"/>
                  </a:cubicBezTo>
                  <a:lnTo>
                    <a:pt x="1168" y="136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2818976" y="2136029"/>
              <a:ext cx="124682" cy="83034"/>
            </a:xfrm>
            <a:custGeom>
              <a:rect b="b" l="l" r="r" t="t"/>
              <a:pathLst>
                <a:path extrusionOk="0" h="3162" w="4748">
                  <a:moveTo>
                    <a:pt x="546" y="0"/>
                  </a:moveTo>
                  <a:lnTo>
                    <a:pt x="1" y="1005"/>
                  </a:lnTo>
                  <a:lnTo>
                    <a:pt x="3829" y="3092"/>
                  </a:lnTo>
                  <a:cubicBezTo>
                    <a:pt x="3916" y="3139"/>
                    <a:pt x="4009" y="3162"/>
                    <a:pt x="4101" y="3162"/>
                  </a:cubicBezTo>
                  <a:cubicBezTo>
                    <a:pt x="4303" y="3162"/>
                    <a:pt x="4499" y="3053"/>
                    <a:pt x="4604" y="2862"/>
                  </a:cubicBezTo>
                  <a:cubicBezTo>
                    <a:pt x="4748" y="2584"/>
                    <a:pt x="4652" y="2240"/>
                    <a:pt x="4374" y="2087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2867741" y="2177730"/>
              <a:ext cx="73160" cy="41360"/>
            </a:xfrm>
            <a:custGeom>
              <a:rect b="b" l="l" r="r" t="t"/>
              <a:pathLst>
                <a:path extrusionOk="0" h="1575" w="2786">
                  <a:moveTo>
                    <a:pt x="240" y="1"/>
                  </a:moveTo>
                  <a:lnTo>
                    <a:pt x="1" y="432"/>
                  </a:lnTo>
                  <a:lnTo>
                    <a:pt x="1972" y="1504"/>
                  </a:lnTo>
                  <a:cubicBezTo>
                    <a:pt x="2058" y="1552"/>
                    <a:pt x="2152" y="1575"/>
                    <a:pt x="2244" y="1575"/>
                  </a:cubicBezTo>
                  <a:cubicBezTo>
                    <a:pt x="2478" y="1575"/>
                    <a:pt x="2703" y="1428"/>
                    <a:pt x="2785" y="1188"/>
                  </a:cubicBezTo>
                  <a:lnTo>
                    <a:pt x="2785" y="1188"/>
                  </a:lnTo>
                  <a:cubicBezTo>
                    <a:pt x="2729" y="1205"/>
                    <a:pt x="2672" y="1214"/>
                    <a:pt x="2615" y="1214"/>
                  </a:cubicBezTo>
                  <a:cubicBezTo>
                    <a:pt x="2517" y="1214"/>
                    <a:pt x="2421" y="1188"/>
                    <a:pt x="2336" y="1140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2795867" y="2157641"/>
              <a:ext cx="124919" cy="82798"/>
            </a:xfrm>
            <a:custGeom>
              <a:rect b="b" l="l" r="r" t="t"/>
              <a:pathLst>
                <a:path extrusionOk="0" h="3153" w="4757">
                  <a:moveTo>
                    <a:pt x="546" y="0"/>
                  </a:moveTo>
                  <a:lnTo>
                    <a:pt x="0" y="996"/>
                  </a:lnTo>
                  <a:lnTo>
                    <a:pt x="3829" y="3082"/>
                  </a:lnTo>
                  <a:cubicBezTo>
                    <a:pt x="3916" y="3130"/>
                    <a:pt x="4010" y="3153"/>
                    <a:pt x="4102" y="3153"/>
                  </a:cubicBezTo>
                  <a:cubicBezTo>
                    <a:pt x="4304" y="3153"/>
                    <a:pt x="4499" y="3046"/>
                    <a:pt x="4604" y="2862"/>
                  </a:cubicBezTo>
                  <a:cubicBezTo>
                    <a:pt x="4757" y="2584"/>
                    <a:pt x="4652" y="2240"/>
                    <a:pt x="4374" y="2087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2852667" y="2204620"/>
              <a:ext cx="65099" cy="35845"/>
            </a:xfrm>
            <a:custGeom>
              <a:rect b="b" l="l" r="r" t="t"/>
              <a:pathLst>
                <a:path extrusionOk="0" h="1365" w="2479">
                  <a:moveTo>
                    <a:pt x="220" y="1"/>
                  </a:moveTo>
                  <a:lnTo>
                    <a:pt x="0" y="384"/>
                  </a:lnTo>
                  <a:lnTo>
                    <a:pt x="1666" y="1293"/>
                  </a:lnTo>
                  <a:cubicBezTo>
                    <a:pt x="1752" y="1342"/>
                    <a:pt x="1845" y="1364"/>
                    <a:pt x="1937" y="1364"/>
                  </a:cubicBezTo>
                  <a:cubicBezTo>
                    <a:pt x="2171" y="1364"/>
                    <a:pt x="2397" y="1218"/>
                    <a:pt x="2479" y="977"/>
                  </a:cubicBezTo>
                  <a:lnTo>
                    <a:pt x="2479" y="977"/>
                  </a:lnTo>
                  <a:cubicBezTo>
                    <a:pt x="2405" y="1012"/>
                    <a:pt x="2325" y="1029"/>
                    <a:pt x="2245" y="1029"/>
                  </a:cubicBezTo>
                  <a:cubicBezTo>
                    <a:pt x="2150" y="1029"/>
                    <a:pt x="2055" y="1005"/>
                    <a:pt x="1972" y="958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2772732" y="2178990"/>
              <a:ext cx="124945" cy="83060"/>
            </a:xfrm>
            <a:custGeom>
              <a:rect b="b" l="l" r="r" t="t"/>
              <a:pathLst>
                <a:path extrusionOk="0" h="3163" w="4758">
                  <a:moveTo>
                    <a:pt x="546" y="1"/>
                  </a:moveTo>
                  <a:lnTo>
                    <a:pt x="1" y="1006"/>
                  </a:lnTo>
                  <a:lnTo>
                    <a:pt x="3829" y="3092"/>
                  </a:lnTo>
                  <a:cubicBezTo>
                    <a:pt x="3916" y="3140"/>
                    <a:pt x="4009" y="3163"/>
                    <a:pt x="4101" y="3163"/>
                  </a:cubicBezTo>
                  <a:cubicBezTo>
                    <a:pt x="4303" y="3163"/>
                    <a:pt x="4499" y="3053"/>
                    <a:pt x="4604" y="2862"/>
                  </a:cubicBezTo>
                  <a:cubicBezTo>
                    <a:pt x="4757" y="2585"/>
                    <a:pt x="4652" y="2240"/>
                    <a:pt x="4375" y="2097"/>
                  </a:cubicBezTo>
                  <a:lnTo>
                    <a:pt x="546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2837594" y="2231011"/>
              <a:ext cx="56800" cy="31013"/>
            </a:xfrm>
            <a:custGeom>
              <a:rect b="b" l="l" r="r" t="t"/>
              <a:pathLst>
                <a:path extrusionOk="0" h="1181" w="2163">
                  <a:moveTo>
                    <a:pt x="211" y="1"/>
                  </a:moveTo>
                  <a:lnTo>
                    <a:pt x="0" y="365"/>
                  </a:lnTo>
                  <a:lnTo>
                    <a:pt x="1359" y="1111"/>
                  </a:lnTo>
                  <a:cubicBezTo>
                    <a:pt x="1445" y="1158"/>
                    <a:pt x="1539" y="1181"/>
                    <a:pt x="1631" y="1181"/>
                  </a:cubicBezTo>
                  <a:cubicBezTo>
                    <a:pt x="1856" y="1181"/>
                    <a:pt x="2075" y="1048"/>
                    <a:pt x="2163" y="824"/>
                  </a:cubicBezTo>
                  <a:lnTo>
                    <a:pt x="2163" y="824"/>
                  </a:lnTo>
                  <a:cubicBezTo>
                    <a:pt x="2092" y="853"/>
                    <a:pt x="2019" y="868"/>
                    <a:pt x="1946" y="868"/>
                  </a:cubicBezTo>
                  <a:cubicBezTo>
                    <a:pt x="1853" y="868"/>
                    <a:pt x="1761" y="844"/>
                    <a:pt x="1675" y="795"/>
                  </a:cubicBezTo>
                  <a:lnTo>
                    <a:pt x="211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2749623" y="2200602"/>
              <a:ext cx="124919" cy="82955"/>
            </a:xfrm>
            <a:custGeom>
              <a:rect b="b" l="l" r="r" t="t"/>
              <a:pathLst>
                <a:path extrusionOk="0" h="3159" w="4757">
                  <a:moveTo>
                    <a:pt x="546" y="1"/>
                  </a:moveTo>
                  <a:lnTo>
                    <a:pt x="0" y="996"/>
                  </a:lnTo>
                  <a:lnTo>
                    <a:pt x="3829" y="3092"/>
                  </a:lnTo>
                  <a:cubicBezTo>
                    <a:pt x="3915" y="3137"/>
                    <a:pt x="4008" y="3158"/>
                    <a:pt x="4100" y="3158"/>
                  </a:cubicBezTo>
                  <a:cubicBezTo>
                    <a:pt x="4302" y="3158"/>
                    <a:pt x="4498" y="3053"/>
                    <a:pt x="4604" y="2862"/>
                  </a:cubicBezTo>
                  <a:cubicBezTo>
                    <a:pt x="4757" y="2585"/>
                    <a:pt x="4652" y="2240"/>
                    <a:pt x="4374" y="2087"/>
                  </a:cubicBezTo>
                  <a:lnTo>
                    <a:pt x="546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2822495" y="2255906"/>
              <a:ext cx="49054" cy="27494"/>
            </a:xfrm>
            <a:custGeom>
              <a:rect b="b" l="l" r="r" t="t"/>
              <a:pathLst>
                <a:path extrusionOk="0" h="1047" w="1868">
                  <a:moveTo>
                    <a:pt x="240" y="0"/>
                  </a:moveTo>
                  <a:lnTo>
                    <a:pt x="1" y="402"/>
                  </a:lnTo>
                  <a:lnTo>
                    <a:pt x="1054" y="976"/>
                  </a:lnTo>
                  <a:cubicBezTo>
                    <a:pt x="1140" y="1024"/>
                    <a:pt x="1234" y="1047"/>
                    <a:pt x="1326" y="1047"/>
                  </a:cubicBezTo>
                  <a:cubicBezTo>
                    <a:pt x="1528" y="1047"/>
                    <a:pt x="1724" y="938"/>
                    <a:pt x="1829" y="747"/>
                  </a:cubicBezTo>
                  <a:cubicBezTo>
                    <a:pt x="1848" y="728"/>
                    <a:pt x="1857" y="699"/>
                    <a:pt x="1867" y="670"/>
                  </a:cubicBezTo>
                  <a:lnTo>
                    <a:pt x="1867" y="670"/>
                  </a:lnTo>
                  <a:cubicBezTo>
                    <a:pt x="1801" y="695"/>
                    <a:pt x="1732" y="707"/>
                    <a:pt x="1663" y="707"/>
                  </a:cubicBezTo>
                  <a:cubicBezTo>
                    <a:pt x="1572" y="707"/>
                    <a:pt x="1480" y="685"/>
                    <a:pt x="1398" y="642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2673968" y="2097059"/>
              <a:ext cx="159109" cy="144036"/>
            </a:xfrm>
            <a:custGeom>
              <a:rect b="b" l="l" r="r" t="t"/>
              <a:pathLst>
                <a:path extrusionOk="0" h="5485" w="6059">
                  <a:moveTo>
                    <a:pt x="1896" y="1"/>
                  </a:moveTo>
                  <a:lnTo>
                    <a:pt x="1" y="3418"/>
                  </a:lnTo>
                  <a:lnTo>
                    <a:pt x="3877" y="5485"/>
                  </a:lnTo>
                  <a:lnTo>
                    <a:pt x="6059" y="1484"/>
                  </a:lnTo>
                  <a:lnTo>
                    <a:pt x="4145" y="680"/>
                  </a:lnTo>
                  <a:cubicBezTo>
                    <a:pt x="4106" y="661"/>
                    <a:pt x="4078" y="661"/>
                    <a:pt x="4039" y="661"/>
                  </a:cubicBezTo>
                  <a:lnTo>
                    <a:pt x="3274" y="757"/>
                  </a:lnTo>
                  <a:cubicBezTo>
                    <a:pt x="3226" y="757"/>
                    <a:pt x="3188" y="747"/>
                    <a:pt x="3149" y="728"/>
                  </a:cubicBezTo>
                  <a:lnTo>
                    <a:pt x="1896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2659157" y="2039261"/>
              <a:ext cx="98528" cy="170191"/>
            </a:xfrm>
            <a:custGeom>
              <a:rect b="b" l="l" r="r" t="t"/>
              <a:pathLst>
                <a:path extrusionOk="0" h="6481" w="3752">
                  <a:moveTo>
                    <a:pt x="0" y="1"/>
                  </a:moveTo>
                  <a:lnTo>
                    <a:pt x="0" y="5810"/>
                  </a:lnTo>
                  <a:lnTo>
                    <a:pt x="1101" y="6451"/>
                  </a:lnTo>
                  <a:cubicBezTo>
                    <a:pt x="1133" y="6471"/>
                    <a:pt x="1170" y="6480"/>
                    <a:pt x="1207" y="6480"/>
                  </a:cubicBezTo>
                  <a:cubicBezTo>
                    <a:pt x="1279" y="6480"/>
                    <a:pt x="1350" y="6444"/>
                    <a:pt x="1388" y="6375"/>
                  </a:cubicBezTo>
                  <a:lnTo>
                    <a:pt x="3694" y="2384"/>
                  </a:lnTo>
                  <a:cubicBezTo>
                    <a:pt x="3752" y="2288"/>
                    <a:pt x="3713" y="2154"/>
                    <a:pt x="3618" y="209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2659157" y="2039261"/>
              <a:ext cx="75918" cy="159109"/>
            </a:xfrm>
            <a:custGeom>
              <a:rect b="b" l="l" r="r" t="t"/>
              <a:pathLst>
                <a:path extrusionOk="0" h="6059" w="2891">
                  <a:moveTo>
                    <a:pt x="0" y="1"/>
                  </a:moveTo>
                  <a:lnTo>
                    <a:pt x="0" y="5810"/>
                  </a:lnTo>
                  <a:lnTo>
                    <a:pt x="431" y="6059"/>
                  </a:lnTo>
                  <a:lnTo>
                    <a:pt x="2890" y="16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2659157" y="2159138"/>
              <a:ext cx="47268" cy="50314"/>
            </a:xfrm>
            <a:custGeom>
              <a:rect b="b" l="l" r="r" t="t"/>
              <a:pathLst>
                <a:path extrusionOk="0" h="1916" w="1800">
                  <a:moveTo>
                    <a:pt x="0" y="1"/>
                  </a:moveTo>
                  <a:lnTo>
                    <a:pt x="0" y="1245"/>
                  </a:lnTo>
                  <a:lnTo>
                    <a:pt x="1101" y="1886"/>
                  </a:lnTo>
                  <a:cubicBezTo>
                    <a:pt x="1133" y="1906"/>
                    <a:pt x="1170" y="1915"/>
                    <a:pt x="1207" y="1915"/>
                  </a:cubicBezTo>
                  <a:cubicBezTo>
                    <a:pt x="1279" y="1915"/>
                    <a:pt x="1350" y="1879"/>
                    <a:pt x="1388" y="1810"/>
                  </a:cubicBezTo>
                  <a:lnTo>
                    <a:pt x="1799" y="10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2659157" y="2159138"/>
              <a:ext cx="24894" cy="39232"/>
            </a:xfrm>
            <a:custGeom>
              <a:rect b="b" l="l" r="r" t="t"/>
              <a:pathLst>
                <a:path extrusionOk="0" h="1494" w="948">
                  <a:moveTo>
                    <a:pt x="0" y="1"/>
                  </a:moveTo>
                  <a:lnTo>
                    <a:pt x="0" y="1245"/>
                  </a:lnTo>
                  <a:lnTo>
                    <a:pt x="431" y="1494"/>
                  </a:lnTo>
                  <a:lnTo>
                    <a:pt x="948" y="5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2706898" y="2179463"/>
              <a:ext cx="67121" cy="53859"/>
            </a:xfrm>
            <a:custGeom>
              <a:rect b="b" l="l" r="r" t="t"/>
              <a:pathLst>
                <a:path extrusionOk="0" h="2051" w="2556">
                  <a:moveTo>
                    <a:pt x="1902" y="1"/>
                  </a:moveTo>
                  <a:cubicBezTo>
                    <a:pt x="1788" y="1"/>
                    <a:pt x="1672" y="35"/>
                    <a:pt x="1570" y="107"/>
                  </a:cubicBezTo>
                  <a:lnTo>
                    <a:pt x="316" y="1016"/>
                  </a:lnTo>
                  <a:cubicBezTo>
                    <a:pt x="58" y="1198"/>
                    <a:pt x="1" y="1562"/>
                    <a:pt x="192" y="1811"/>
                  </a:cubicBezTo>
                  <a:cubicBezTo>
                    <a:pt x="302" y="1968"/>
                    <a:pt x="477" y="2051"/>
                    <a:pt x="654" y="2051"/>
                  </a:cubicBezTo>
                  <a:cubicBezTo>
                    <a:pt x="769" y="2051"/>
                    <a:pt x="885" y="2016"/>
                    <a:pt x="986" y="1945"/>
                  </a:cubicBezTo>
                  <a:lnTo>
                    <a:pt x="2240" y="1045"/>
                  </a:lnTo>
                  <a:cubicBezTo>
                    <a:pt x="2508" y="854"/>
                    <a:pt x="2556" y="490"/>
                    <a:pt x="2364" y="232"/>
                  </a:cubicBezTo>
                  <a:cubicBezTo>
                    <a:pt x="2249" y="81"/>
                    <a:pt x="2077" y="1"/>
                    <a:pt x="1902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2710154" y="2180513"/>
              <a:ext cx="63864" cy="52914"/>
            </a:xfrm>
            <a:custGeom>
              <a:rect b="b" l="l" r="r" t="t"/>
              <a:pathLst>
                <a:path extrusionOk="0" h="2015" w="2432">
                  <a:moveTo>
                    <a:pt x="2001" y="0"/>
                  </a:moveTo>
                  <a:lnTo>
                    <a:pt x="2001" y="0"/>
                  </a:lnTo>
                  <a:cubicBezTo>
                    <a:pt x="2097" y="249"/>
                    <a:pt x="2011" y="527"/>
                    <a:pt x="1800" y="680"/>
                  </a:cubicBezTo>
                  <a:lnTo>
                    <a:pt x="546" y="1589"/>
                  </a:lnTo>
                  <a:cubicBezTo>
                    <a:pt x="445" y="1661"/>
                    <a:pt x="329" y="1699"/>
                    <a:pt x="211" y="1699"/>
                  </a:cubicBezTo>
                  <a:cubicBezTo>
                    <a:pt x="141" y="1699"/>
                    <a:pt x="69" y="1685"/>
                    <a:pt x="1" y="1656"/>
                  </a:cubicBezTo>
                  <a:lnTo>
                    <a:pt x="1" y="1656"/>
                  </a:lnTo>
                  <a:cubicBezTo>
                    <a:pt x="89" y="1883"/>
                    <a:pt x="303" y="2015"/>
                    <a:pt x="525" y="2015"/>
                  </a:cubicBezTo>
                  <a:cubicBezTo>
                    <a:pt x="640" y="2015"/>
                    <a:pt x="758" y="1980"/>
                    <a:pt x="862" y="1905"/>
                  </a:cubicBezTo>
                  <a:lnTo>
                    <a:pt x="2116" y="1005"/>
                  </a:lnTo>
                  <a:cubicBezTo>
                    <a:pt x="2384" y="814"/>
                    <a:pt x="2432" y="440"/>
                    <a:pt x="2240" y="192"/>
                  </a:cubicBezTo>
                  <a:cubicBezTo>
                    <a:pt x="2173" y="106"/>
                    <a:pt x="2097" y="39"/>
                    <a:pt x="2001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2732528" y="2203254"/>
              <a:ext cx="59847" cy="48528"/>
            </a:xfrm>
            <a:custGeom>
              <a:rect b="b" l="l" r="r" t="t"/>
              <a:pathLst>
                <a:path extrusionOk="0" h="1848" w="2279">
                  <a:moveTo>
                    <a:pt x="1629" y="1"/>
                  </a:moveTo>
                  <a:cubicBezTo>
                    <a:pt x="1512" y="1"/>
                    <a:pt x="1394" y="37"/>
                    <a:pt x="1293" y="110"/>
                  </a:cubicBezTo>
                  <a:lnTo>
                    <a:pt x="326" y="809"/>
                  </a:lnTo>
                  <a:cubicBezTo>
                    <a:pt x="68" y="1000"/>
                    <a:pt x="1" y="1364"/>
                    <a:pt x="192" y="1623"/>
                  </a:cubicBezTo>
                  <a:cubicBezTo>
                    <a:pt x="306" y="1770"/>
                    <a:pt x="473" y="1847"/>
                    <a:pt x="643" y="1847"/>
                  </a:cubicBezTo>
                  <a:cubicBezTo>
                    <a:pt x="759" y="1847"/>
                    <a:pt x="876" y="1811"/>
                    <a:pt x="977" y="1737"/>
                  </a:cubicBezTo>
                  <a:lnTo>
                    <a:pt x="1963" y="1039"/>
                  </a:lnTo>
                  <a:cubicBezTo>
                    <a:pt x="2221" y="847"/>
                    <a:pt x="2278" y="484"/>
                    <a:pt x="2077" y="225"/>
                  </a:cubicBezTo>
                  <a:cubicBezTo>
                    <a:pt x="1969" y="77"/>
                    <a:pt x="1801" y="1"/>
                    <a:pt x="1629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2735810" y="2204384"/>
              <a:ext cx="56564" cy="47399"/>
            </a:xfrm>
            <a:custGeom>
              <a:rect b="b" l="l" r="r" t="t"/>
              <a:pathLst>
                <a:path extrusionOk="0" h="1805" w="2154">
                  <a:moveTo>
                    <a:pt x="1713" y="0"/>
                  </a:moveTo>
                  <a:lnTo>
                    <a:pt x="1713" y="0"/>
                  </a:lnTo>
                  <a:cubicBezTo>
                    <a:pt x="1809" y="240"/>
                    <a:pt x="1732" y="517"/>
                    <a:pt x="1522" y="670"/>
                  </a:cubicBezTo>
                  <a:lnTo>
                    <a:pt x="546" y="1379"/>
                  </a:lnTo>
                  <a:cubicBezTo>
                    <a:pt x="444" y="1450"/>
                    <a:pt x="328" y="1488"/>
                    <a:pt x="211" y="1488"/>
                  </a:cubicBezTo>
                  <a:cubicBezTo>
                    <a:pt x="140" y="1488"/>
                    <a:pt x="69" y="1474"/>
                    <a:pt x="0" y="1446"/>
                  </a:cubicBezTo>
                  <a:lnTo>
                    <a:pt x="0" y="1446"/>
                  </a:lnTo>
                  <a:cubicBezTo>
                    <a:pt x="19" y="1493"/>
                    <a:pt x="38" y="1541"/>
                    <a:pt x="67" y="1580"/>
                  </a:cubicBezTo>
                  <a:cubicBezTo>
                    <a:pt x="181" y="1727"/>
                    <a:pt x="348" y="1804"/>
                    <a:pt x="520" y="1804"/>
                  </a:cubicBezTo>
                  <a:cubicBezTo>
                    <a:pt x="637" y="1804"/>
                    <a:pt x="756" y="1768"/>
                    <a:pt x="861" y="1694"/>
                  </a:cubicBezTo>
                  <a:lnTo>
                    <a:pt x="1838" y="996"/>
                  </a:lnTo>
                  <a:cubicBezTo>
                    <a:pt x="2096" y="804"/>
                    <a:pt x="2153" y="441"/>
                    <a:pt x="1952" y="182"/>
                  </a:cubicBezTo>
                  <a:cubicBezTo>
                    <a:pt x="1895" y="106"/>
                    <a:pt x="1809" y="39"/>
                    <a:pt x="1713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2758158" y="2226967"/>
              <a:ext cx="52310" cy="43303"/>
            </a:xfrm>
            <a:custGeom>
              <a:rect b="b" l="l" r="r" t="t"/>
              <a:pathLst>
                <a:path extrusionOk="0" h="1649" w="1992">
                  <a:moveTo>
                    <a:pt x="1340" y="1"/>
                  </a:moveTo>
                  <a:cubicBezTo>
                    <a:pt x="1227" y="1"/>
                    <a:pt x="1114" y="35"/>
                    <a:pt x="1015" y="107"/>
                  </a:cubicBezTo>
                  <a:lnTo>
                    <a:pt x="317" y="614"/>
                  </a:lnTo>
                  <a:cubicBezTo>
                    <a:pt x="58" y="796"/>
                    <a:pt x="1" y="1160"/>
                    <a:pt x="183" y="1409"/>
                  </a:cubicBezTo>
                  <a:cubicBezTo>
                    <a:pt x="299" y="1566"/>
                    <a:pt x="475" y="1648"/>
                    <a:pt x="652" y="1648"/>
                  </a:cubicBezTo>
                  <a:cubicBezTo>
                    <a:pt x="766" y="1648"/>
                    <a:pt x="879" y="1614"/>
                    <a:pt x="977" y="1543"/>
                  </a:cubicBezTo>
                  <a:lnTo>
                    <a:pt x="1676" y="1035"/>
                  </a:lnTo>
                  <a:cubicBezTo>
                    <a:pt x="1944" y="844"/>
                    <a:pt x="1991" y="480"/>
                    <a:pt x="1800" y="231"/>
                  </a:cubicBezTo>
                  <a:cubicBezTo>
                    <a:pt x="1684" y="81"/>
                    <a:pt x="1513" y="1"/>
                    <a:pt x="1340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2761178" y="2228018"/>
              <a:ext cx="49290" cy="42252"/>
            </a:xfrm>
            <a:custGeom>
              <a:rect b="b" l="l" r="r" t="t"/>
              <a:pathLst>
                <a:path extrusionOk="0" h="1609" w="1877">
                  <a:moveTo>
                    <a:pt x="1417" y="0"/>
                  </a:moveTo>
                  <a:cubicBezTo>
                    <a:pt x="1503" y="230"/>
                    <a:pt x="1417" y="498"/>
                    <a:pt x="1216" y="651"/>
                  </a:cubicBezTo>
                  <a:lnTo>
                    <a:pt x="517" y="1148"/>
                  </a:lnTo>
                  <a:cubicBezTo>
                    <a:pt x="419" y="1222"/>
                    <a:pt x="305" y="1261"/>
                    <a:pt x="190" y="1261"/>
                  </a:cubicBezTo>
                  <a:cubicBezTo>
                    <a:pt x="126" y="1261"/>
                    <a:pt x="62" y="1249"/>
                    <a:pt x="1" y="1225"/>
                  </a:cubicBezTo>
                  <a:lnTo>
                    <a:pt x="1" y="1225"/>
                  </a:lnTo>
                  <a:cubicBezTo>
                    <a:pt x="20" y="1273"/>
                    <a:pt x="39" y="1321"/>
                    <a:pt x="68" y="1369"/>
                  </a:cubicBezTo>
                  <a:cubicBezTo>
                    <a:pt x="184" y="1526"/>
                    <a:pt x="360" y="1608"/>
                    <a:pt x="539" y="1608"/>
                  </a:cubicBezTo>
                  <a:cubicBezTo>
                    <a:pt x="654" y="1608"/>
                    <a:pt x="770" y="1574"/>
                    <a:pt x="872" y="1503"/>
                  </a:cubicBezTo>
                  <a:lnTo>
                    <a:pt x="1561" y="995"/>
                  </a:lnTo>
                  <a:cubicBezTo>
                    <a:pt x="1829" y="804"/>
                    <a:pt x="1876" y="440"/>
                    <a:pt x="1685" y="182"/>
                  </a:cubicBezTo>
                  <a:cubicBezTo>
                    <a:pt x="1618" y="96"/>
                    <a:pt x="1522" y="29"/>
                    <a:pt x="1417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2783814" y="2250706"/>
              <a:ext cx="45010" cy="37919"/>
            </a:xfrm>
            <a:custGeom>
              <a:rect b="b" l="l" r="r" t="t"/>
              <a:pathLst>
                <a:path extrusionOk="0" h="1444" w="1714">
                  <a:moveTo>
                    <a:pt x="1057" y="0"/>
                  </a:moveTo>
                  <a:cubicBezTo>
                    <a:pt x="942" y="0"/>
                    <a:pt x="826" y="34"/>
                    <a:pt x="727" y="103"/>
                  </a:cubicBezTo>
                  <a:lnTo>
                    <a:pt x="316" y="409"/>
                  </a:lnTo>
                  <a:cubicBezTo>
                    <a:pt x="57" y="600"/>
                    <a:pt x="0" y="954"/>
                    <a:pt x="182" y="1203"/>
                  </a:cubicBezTo>
                  <a:cubicBezTo>
                    <a:pt x="298" y="1360"/>
                    <a:pt x="475" y="1443"/>
                    <a:pt x="651" y="1443"/>
                  </a:cubicBezTo>
                  <a:cubicBezTo>
                    <a:pt x="765" y="1443"/>
                    <a:pt x="879" y="1409"/>
                    <a:pt x="976" y="1337"/>
                  </a:cubicBezTo>
                  <a:lnTo>
                    <a:pt x="1397" y="1031"/>
                  </a:lnTo>
                  <a:cubicBezTo>
                    <a:pt x="1656" y="849"/>
                    <a:pt x="1713" y="485"/>
                    <a:pt x="1512" y="227"/>
                  </a:cubicBezTo>
                  <a:cubicBezTo>
                    <a:pt x="1403" y="77"/>
                    <a:pt x="1231" y="0"/>
                    <a:pt x="1057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2786807" y="2251888"/>
              <a:ext cx="42016" cy="36764"/>
            </a:xfrm>
            <a:custGeom>
              <a:rect b="b" l="l" r="r" t="t"/>
              <a:pathLst>
                <a:path extrusionOk="0" h="1400" w="1600">
                  <a:moveTo>
                    <a:pt x="1149" y="0"/>
                  </a:moveTo>
                  <a:lnTo>
                    <a:pt x="1149" y="0"/>
                  </a:lnTo>
                  <a:cubicBezTo>
                    <a:pt x="1245" y="239"/>
                    <a:pt x="1168" y="517"/>
                    <a:pt x="958" y="661"/>
                  </a:cubicBezTo>
                  <a:lnTo>
                    <a:pt x="537" y="967"/>
                  </a:lnTo>
                  <a:cubicBezTo>
                    <a:pt x="442" y="1038"/>
                    <a:pt x="329" y="1072"/>
                    <a:pt x="213" y="1072"/>
                  </a:cubicBezTo>
                  <a:cubicBezTo>
                    <a:pt x="142" y="1072"/>
                    <a:pt x="70" y="1059"/>
                    <a:pt x="1" y="1034"/>
                  </a:cubicBezTo>
                  <a:lnTo>
                    <a:pt x="1" y="1034"/>
                  </a:lnTo>
                  <a:cubicBezTo>
                    <a:pt x="90" y="1263"/>
                    <a:pt x="311" y="1400"/>
                    <a:pt x="537" y="1400"/>
                  </a:cubicBezTo>
                  <a:cubicBezTo>
                    <a:pt x="650" y="1400"/>
                    <a:pt x="763" y="1366"/>
                    <a:pt x="862" y="1292"/>
                  </a:cubicBezTo>
                  <a:lnTo>
                    <a:pt x="1283" y="986"/>
                  </a:lnTo>
                  <a:cubicBezTo>
                    <a:pt x="1542" y="804"/>
                    <a:pt x="1599" y="431"/>
                    <a:pt x="1398" y="182"/>
                  </a:cubicBezTo>
                  <a:cubicBezTo>
                    <a:pt x="1331" y="96"/>
                    <a:pt x="1255" y="38"/>
                    <a:pt x="1149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2788829" y="2102101"/>
              <a:ext cx="64862" cy="99788"/>
            </a:xfrm>
            <a:custGeom>
              <a:rect b="b" l="l" r="r" t="t"/>
              <a:pathLst>
                <a:path extrusionOk="0" h="3800" w="2470">
                  <a:moveTo>
                    <a:pt x="527" y="0"/>
                  </a:moveTo>
                  <a:cubicBezTo>
                    <a:pt x="441" y="0"/>
                    <a:pt x="364" y="58"/>
                    <a:pt x="345" y="144"/>
                  </a:cubicBezTo>
                  <a:lnTo>
                    <a:pt x="0" y="1522"/>
                  </a:lnTo>
                  <a:lnTo>
                    <a:pt x="0" y="3034"/>
                  </a:lnTo>
                  <a:cubicBezTo>
                    <a:pt x="0" y="3455"/>
                    <a:pt x="345" y="3800"/>
                    <a:pt x="766" y="3800"/>
                  </a:cubicBezTo>
                  <a:cubicBezTo>
                    <a:pt x="1178" y="3800"/>
                    <a:pt x="1522" y="3455"/>
                    <a:pt x="1522" y="3034"/>
                  </a:cubicBezTo>
                  <a:lnTo>
                    <a:pt x="1522" y="1895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2788829" y="2102101"/>
              <a:ext cx="27415" cy="99788"/>
            </a:xfrm>
            <a:custGeom>
              <a:rect b="b" l="l" r="r" t="t"/>
              <a:pathLst>
                <a:path extrusionOk="0" h="3800" w="1044">
                  <a:moveTo>
                    <a:pt x="527" y="0"/>
                  </a:moveTo>
                  <a:cubicBezTo>
                    <a:pt x="441" y="0"/>
                    <a:pt x="364" y="58"/>
                    <a:pt x="335" y="144"/>
                  </a:cubicBezTo>
                  <a:lnTo>
                    <a:pt x="0" y="1512"/>
                  </a:lnTo>
                  <a:lnTo>
                    <a:pt x="0" y="3034"/>
                  </a:lnTo>
                  <a:cubicBezTo>
                    <a:pt x="0" y="3455"/>
                    <a:pt x="335" y="3800"/>
                    <a:pt x="756" y="3800"/>
                  </a:cubicBezTo>
                  <a:cubicBezTo>
                    <a:pt x="852" y="3800"/>
                    <a:pt x="948" y="3781"/>
                    <a:pt x="1044" y="3742"/>
                  </a:cubicBezTo>
                  <a:cubicBezTo>
                    <a:pt x="756" y="3627"/>
                    <a:pt x="565" y="3350"/>
                    <a:pt x="565" y="3034"/>
                  </a:cubicBezTo>
                  <a:lnTo>
                    <a:pt x="565" y="1522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6" name="Google Shape;396;p40"/>
          <p:cNvGrpSpPr/>
          <p:nvPr/>
        </p:nvGrpSpPr>
        <p:grpSpPr>
          <a:xfrm>
            <a:off x="4722895" y="3511842"/>
            <a:ext cx="879510" cy="870822"/>
            <a:chOff x="1752137" y="4266608"/>
            <a:chExt cx="378512" cy="374756"/>
          </a:xfrm>
        </p:grpSpPr>
        <p:sp>
          <p:nvSpPr>
            <p:cNvPr id="397" name="Google Shape;397;p40"/>
            <p:cNvSpPr/>
            <p:nvPr/>
          </p:nvSpPr>
          <p:spPr>
            <a:xfrm>
              <a:off x="1752400" y="4382020"/>
              <a:ext cx="171163" cy="82220"/>
            </a:xfrm>
            <a:custGeom>
              <a:rect b="b" l="l" r="r" t="t"/>
              <a:pathLst>
                <a:path extrusionOk="0" h="3131" w="6518">
                  <a:moveTo>
                    <a:pt x="6518" y="1"/>
                  </a:moveTo>
                  <a:lnTo>
                    <a:pt x="5092" y="125"/>
                  </a:lnTo>
                  <a:cubicBezTo>
                    <a:pt x="3226" y="278"/>
                    <a:pt x="1474" y="1082"/>
                    <a:pt x="154" y="2412"/>
                  </a:cubicBezTo>
                  <a:cubicBezTo>
                    <a:pt x="1" y="2565"/>
                    <a:pt x="96" y="2833"/>
                    <a:pt x="316" y="2853"/>
                  </a:cubicBezTo>
                  <a:lnTo>
                    <a:pt x="3398" y="3130"/>
                  </a:lnTo>
                  <a:lnTo>
                    <a:pt x="6518" y="1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931834" y="4472250"/>
              <a:ext cx="81957" cy="169114"/>
            </a:xfrm>
            <a:custGeom>
              <a:rect b="b" l="l" r="r" t="t"/>
              <a:pathLst>
                <a:path extrusionOk="0" h="6440" w="3121">
                  <a:moveTo>
                    <a:pt x="3121" y="0"/>
                  </a:moveTo>
                  <a:lnTo>
                    <a:pt x="1" y="3120"/>
                  </a:lnTo>
                  <a:lnTo>
                    <a:pt x="269" y="6202"/>
                  </a:lnTo>
                  <a:cubicBezTo>
                    <a:pt x="281" y="6348"/>
                    <a:pt x="404" y="6439"/>
                    <a:pt x="530" y="6439"/>
                  </a:cubicBezTo>
                  <a:cubicBezTo>
                    <a:pt x="593" y="6439"/>
                    <a:pt x="657" y="6416"/>
                    <a:pt x="709" y="6365"/>
                  </a:cubicBezTo>
                  <a:cubicBezTo>
                    <a:pt x="2039" y="5044"/>
                    <a:pt x="2843" y="3293"/>
                    <a:pt x="3006" y="1426"/>
                  </a:cubicBezTo>
                  <a:lnTo>
                    <a:pt x="3121" y="0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752137" y="4386537"/>
              <a:ext cx="123685" cy="71664"/>
            </a:xfrm>
            <a:custGeom>
              <a:rect b="b" l="l" r="r" t="t"/>
              <a:pathLst>
                <a:path extrusionOk="0" h="2729" w="4710">
                  <a:moveTo>
                    <a:pt x="4710" y="1"/>
                  </a:moveTo>
                  <a:lnTo>
                    <a:pt x="4710" y="1"/>
                  </a:lnTo>
                  <a:cubicBezTo>
                    <a:pt x="2987" y="221"/>
                    <a:pt x="1389" y="1015"/>
                    <a:pt x="164" y="2240"/>
                  </a:cubicBezTo>
                  <a:cubicBezTo>
                    <a:pt x="1" y="2393"/>
                    <a:pt x="106" y="2661"/>
                    <a:pt x="317" y="2681"/>
                  </a:cubicBezTo>
                  <a:lnTo>
                    <a:pt x="776" y="2728"/>
                  </a:lnTo>
                  <a:cubicBezTo>
                    <a:pt x="633" y="2614"/>
                    <a:pt x="613" y="2403"/>
                    <a:pt x="747" y="2269"/>
                  </a:cubicBezTo>
                  <a:cubicBezTo>
                    <a:pt x="1838" y="1178"/>
                    <a:pt x="3207" y="393"/>
                    <a:pt x="4710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931834" y="4539108"/>
              <a:ext cx="23897" cy="102256"/>
            </a:xfrm>
            <a:custGeom>
              <a:rect b="b" l="l" r="r" t="t"/>
              <a:pathLst>
                <a:path extrusionOk="0" h="3894" w="910">
                  <a:moveTo>
                    <a:pt x="575" y="0"/>
                  </a:moveTo>
                  <a:lnTo>
                    <a:pt x="1" y="574"/>
                  </a:lnTo>
                  <a:lnTo>
                    <a:pt x="269" y="3656"/>
                  </a:lnTo>
                  <a:cubicBezTo>
                    <a:pt x="281" y="3802"/>
                    <a:pt x="404" y="3893"/>
                    <a:pt x="530" y="3893"/>
                  </a:cubicBezTo>
                  <a:cubicBezTo>
                    <a:pt x="593" y="3893"/>
                    <a:pt x="657" y="3870"/>
                    <a:pt x="709" y="3819"/>
                  </a:cubicBezTo>
                  <a:cubicBezTo>
                    <a:pt x="776" y="3752"/>
                    <a:pt x="843" y="3685"/>
                    <a:pt x="910" y="3618"/>
                  </a:cubicBezTo>
                  <a:cubicBezTo>
                    <a:pt x="891" y="3579"/>
                    <a:pt x="891" y="3551"/>
                    <a:pt x="881" y="3512"/>
                  </a:cubicBezTo>
                  <a:lnTo>
                    <a:pt x="575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823512" y="4266608"/>
              <a:ext cx="307137" cy="305115"/>
            </a:xfrm>
            <a:custGeom>
              <a:rect b="b" l="l" r="r" t="t"/>
              <a:pathLst>
                <a:path extrusionOk="0" h="11619" w="11696">
                  <a:moveTo>
                    <a:pt x="11451" y="0"/>
                  </a:moveTo>
                  <a:cubicBezTo>
                    <a:pt x="11428" y="0"/>
                    <a:pt x="11404" y="4"/>
                    <a:pt x="11380" y="12"/>
                  </a:cubicBezTo>
                  <a:lnTo>
                    <a:pt x="8920" y="730"/>
                  </a:lnTo>
                  <a:lnTo>
                    <a:pt x="7102" y="1257"/>
                  </a:lnTo>
                  <a:cubicBezTo>
                    <a:pt x="6949" y="1304"/>
                    <a:pt x="6815" y="1381"/>
                    <a:pt x="6710" y="1496"/>
                  </a:cubicBezTo>
                  <a:lnTo>
                    <a:pt x="87" y="8119"/>
                  </a:lnTo>
                  <a:cubicBezTo>
                    <a:pt x="1" y="8205"/>
                    <a:pt x="1" y="8339"/>
                    <a:pt x="87" y="8425"/>
                  </a:cubicBezTo>
                  <a:lnTo>
                    <a:pt x="1408" y="9745"/>
                  </a:lnTo>
                  <a:lnTo>
                    <a:pt x="1896" y="10234"/>
                  </a:lnTo>
                  <a:lnTo>
                    <a:pt x="3217" y="11554"/>
                  </a:lnTo>
                  <a:cubicBezTo>
                    <a:pt x="3260" y="11597"/>
                    <a:pt x="3319" y="11619"/>
                    <a:pt x="3379" y="11619"/>
                  </a:cubicBezTo>
                  <a:cubicBezTo>
                    <a:pt x="3439" y="11619"/>
                    <a:pt x="3499" y="11597"/>
                    <a:pt x="3542" y="11554"/>
                  </a:cubicBezTo>
                  <a:lnTo>
                    <a:pt x="7246" y="7841"/>
                  </a:lnTo>
                  <a:lnTo>
                    <a:pt x="10136" y="4970"/>
                  </a:lnTo>
                  <a:cubicBezTo>
                    <a:pt x="10260" y="4845"/>
                    <a:pt x="10346" y="4692"/>
                    <a:pt x="10394" y="4530"/>
                  </a:cubicBezTo>
                  <a:lnTo>
                    <a:pt x="11638" y="271"/>
                  </a:lnTo>
                  <a:cubicBezTo>
                    <a:pt x="11696" y="132"/>
                    <a:pt x="11585" y="0"/>
                    <a:pt x="11451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823512" y="4266686"/>
              <a:ext cx="306507" cy="227963"/>
            </a:xfrm>
            <a:custGeom>
              <a:rect b="b" l="l" r="r" t="t"/>
              <a:pathLst>
                <a:path extrusionOk="0" h="8681" w="11672">
                  <a:moveTo>
                    <a:pt x="11449" y="0"/>
                  </a:moveTo>
                  <a:cubicBezTo>
                    <a:pt x="11430" y="0"/>
                    <a:pt x="11410" y="3"/>
                    <a:pt x="11390" y="9"/>
                  </a:cubicBezTo>
                  <a:lnTo>
                    <a:pt x="7083" y="1263"/>
                  </a:lnTo>
                  <a:cubicBezTo>
                    <a:pt x="6949" y="1301"/>
                    <a:pt x="6825" y="1378"/>
                    <a:pt x="6729" y="1474"/>
                  </a:cubicBezTo>
                  <a:lnTo>
                    <a:pt x="87" y="8116"/>
                  </a:lnTo>
                  <a:cubicBezTo>
                    <a:pt x="1" y="8192"/>
                    <a:pt x="1" y="8326"/>
                    <a:pt x="87" y="8412"/>
                  </a:cubicBezTo>
                  <a:lnTo>
                    <a:pt x="355" y="8680"/>
                  </a:lnTo>
                  <a:lnTo>
                    <a:pt x="1101" y="7934"/>
                  </a:lnTo>
                  <a:lnTo>
                    <a:pt x="7064" y="1971"/>
                  </a:lnTo>
                  <a:cubicBezTo>
                    <a:pt x="7150" y="1885"/>
                    <a:pt x="7265" y="1818"/>
                    <a:pt x="7389" y="1780"/>
                  </a:cubicBezTo>
                  <a:lnTo>
                    <a:pt x="11552" y="565"/>
                  </a:lnTo>
                  <a:lnTo>
                    <a:pt x="11638" y="258"/>
                  </a:lnTo>
                  <a:cubicBezTo>
                    <a:pt x="11672" y="126"/>
                    <a:pt x="11575" y="0"/>
                    <a:pt x="11449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978078" y="4353633"/>
              <a:ext cx="64127" cy="64101"/>
            </a:xfrm>
            <a:custGeom>
              <a:rect b="b" l="l" r="r" t="t"/>
              <a:pathLst>
                <a:path extrusionOk="0" h="2441" w="2442">
                  <a:moveTo>
                    <a:pt x="1226" y="0"/>
                  </a:moveTo>
                  <a:cubicBezTo>
                    <a:pt x="546" y="0"/>
                    <a:pt x="1" y="546"/>
                    <a:pt x="1" y="1216"/>
                  </a:cubicBezTo>
                  <a:cubicBezTo>
                    <a:pt x="1" y="1895"/>
                    <a:pt x="546" y="2441"/>
                    <a:pt x="1226" y="2441"/>
                  </a:cubicBezTo>
                  <a:cubicBezTo>
                    <a:pt x="1896" y="2441"/>
                    <a:pt x="2441" y="1895"/>
                    <a:pt x="2441" y="1216"/>
                  </a:cubicBezTo>
                  <a:cubicBezTo>
                    <a:pt x="2441" y="546"/>
                    <a:pt x="1896" y="0"/>
                    <a:pt x="1226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978078" y="4353660"/>
              <a:ext cx="39731" cy="64206"/>
            </a:xfrm>
            <a:custGeom>
              <a:rect b="b" l="l" r="r" t="t"/>
              <a:pathLst>
                <a:path extrusionOk="0" h="2445" w="1513">
                  <a:moveTo>
                    <a:pt x="1215" y="1"/>
                  </a:moveTo>
                  <a:cubicBezTo>
                    <a:pt x="559" y="1"/>
                    <a:pt x="1" y="533"/>
                    <a:pt x="1" y="1224"/>
                  </a:cubicBezTo>
                  <a:cubicBezTo>
                    <a:pt x="1" y="1911"/>
                    <a:pt x="566" y="2444"/>
                    <a:pt x="1226" y="2444"/>
                  </a:cubicBezTo>
                  <a:cubicBezTo>
                    <a:pt x="1320" y="2444"/>
                    <a:pt x="1416" y="2434"/>
                    <a:pt x="1513" y="2411"/>
                  </a:cubicBezTo>
                  <a:cubicBezTo>
                    <a:pt x="584" y="2181"/>
                    <a:pt x="259" y="1033"/>
                    <a:pt x="939" y="353"/>
                  </a:cubicBezTo>
                  <a:cubicBezTo>
                    <a:pt x="1092" y="200"/>
                    <a:pt x="1293" y="85"/>
                    <a:pt x="1513" y="38"/>
                  </a:cubicBezTo>
                  <a:cubicBezTo>
                    <a:pt x="1412" y="13"/>
                    <a:pt x="1313" y="1"/>
                    <a:pt x="1215" y="1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815476" y="4497381"/>
              <a:ext cx="82955" cy="82404"/>
            </a:xfrm>
            <a:custGeom>
              <a:rect b="b" l="l" r="r" t="t"/>
              <a:pathLst>
                <a:path extrusionOk="0" h="3138" w="3159">
                  <a:moveTo>
                    <a:pt x="814" y="0"/>
                  </a:moveTo>
                  <a:lnTo>
                    <a:pt x="125" y="699"/>
                  </a:lnTo>
                  <a:cubicBezTo>
                    <a:pt x="1" y="823"/>
                    <a:pt x="1" y="1024"/>
                    <a:pt x="125" y="1158"/>
                  </a:cubicBezTo>
                  <a:lnTo>
                    <a:pt x="1063" y="2096"/>
                  </a:lnTo>
                  <a:lnTo>
                    <a:pt x="2010" y="3044"/>
                  </a:lnTo>
                  <a:cubicBezTo>
                    <a:pt x="2073" y="3106"/>
                    <a:pt x="2154" y="3137"/>
                    <a:pt x="2235" y="3137"/>
                  </a:cubicBezTo>
                  <a:cubicBezTo>
                    <a:pt x="2317" y="3137"/>
                    <a:pt x="2398" y="3106"/>
                    <a:pt x="2460" y="3044"/>
                  </a:cubicBezTo>
                  <a:lnTo>
                    <a:pt x="3159" y="2345"/>
                  </a:lnTo>
                  <a:lnTo>
                    <a:pt x="2231" y="1417"/>
                  </a:lnTo>
                  <a:lnTo>
                    <a:pt x="1742" y="929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815476" y="4497381"/>
              <a:ext cx="32195" cy="35950"/>
            </a:xfrm>
            <a:custGeom>
              <a:rect b="b" l="l" r="r" t="t"/>
              <a:pathLst>
                <a:path extrusionOk="0" h="1369" w="1226">
                  <a:moveTo>
                    <a:pt x="814" y="0"/>
                  </a:moveTo>
                  <a:lnTo>
                    <a:pt x="125" y="699"/>
                  </a:lnTo>
                  <a:cubicBezTo>
                    <a:pt x="1" y="823"/>
                    <a:pt x="1" y="1024"/>
                    <a:pt x="125" y="1158"/>
                  </a:cubicBezTo>
                  <a:lnTo>
                    <a:pt x="345" y="1369"/>
                  </a:lnTo>
                  <a:cubicBezTo>
                    <a:pt x="355" y="1302"/>
                    <a:pt x="393" y="1245"/>
                    <a:pt x="441" y="1197"/>
                  </a:cubicBezTo>
                  <a:lnTo>
                    <a:pt x="1226" y="412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823512" y="4463952"/>
              <a:ext cx="108349" cy="107719"/>
            </a:xfrm>
            <a:custGeom>
              <a:rect b="b" l="l" r="r" t="t"/>
              <a:pathLst>
                <a:path extrusionOk="0" h="4102" w="4126">
                  <a:moveTo>
                    <a:pt x="680" y="1"/>
                  </a:moveTo>
                  <a:lnTo>
                    <a:pt x="87" y="604"/>
                  </a:lnTo>
                  <a:cubicBezTo>
                    <a:pt x="1" y="680"/>
                    <a:pt x="1" y="824"/>
                    <a:pt x="87" y="900"/>
                  </a:cubicBezTo>
                  <a:lnTo>
                    <a:pt x="1408" y="2230"/>
                  </a:lnTo>
                  <a:lnTo>
                    <a:pt x="1896" y="2719"/>
                  </a:lnTo>
                  <a:lnTo>
                    <a:pt x="3217" y="4030"/>
                  </a:lnTo>
                  <a:cubicBezTo>
                    <a:pt x="3260" y="4078"/>
                    <a:pt x="3319" y="4101"/>
                    <a:pt x="3379" y="4101"/>
                  </a:cubicBezTo>
                  <a:cubicBezTo>
                    <a:pt x="3439" y="4101"/>
                    <a:pt x="3499" y="4078"/>
                    <a:pt x="3542" y="4030"/>
                  </a:cubicBezTo>
                  <a:lnTo>
                    <a:pt x="4126" y="3446"/>
                  </a:lnTo>
                  <a:lnTo>
                    <a:pt x="2652" y="1962"/>
                  </a:lnTo>
                  <a:lnTo>
                    <a:pt x="2164" y="1484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823512" y="4463952"/>
              <a:ext cx="28939" cy="30698"/>
            </a:xfrm>
            <a:custGeom>
              <a:rect b="b" l="l" r="r" t="t"/>
              <a:pathLst>
                <a:path extrusionOk="0" h="1169" w="1102">
                  <a:moveTo>
                    <a:pt x="680" y="1"/>
                  </a:moveTo>
                  <a:lnTo>
                    <a:pt x="87" y="604"/>
                  </a:lnTo>
                  <a:cubicBezTo>
                    <a:pt x="1" y="680"/>
                    <a:pt x="1" y="814"/>
                    <a:pt x="87" y="900"/>
                  </a:cubicBezTo>
                  <a:lnTo>
                    <a:pt x="345" y="1168"/>
                  </a:lnTo>
                  <a:lnTo>
                    <a:pt x="1101" y="412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776034" y="4536981"/>
              <a:ext cx="33692" cy="30724"/>
            </a:xfrm>
            <a:custGeom>
              <a:rect b="b" l="l" r="r" t="t"/>
              <a:pathLst>
                <a:path extrusionOk="0" h="1170" w="1283">
                  <a:moveTo>
                    <a:pt x="976" y="1"/>
                  </a:moveTo>
                  <a:cubicBezTo>
                    <a:pt x="924" y="1"/>
                    <a:pt x="871" y="22"/>
                    <a:pt x="823" y="72"/>
                  </a:cubicBezTo>
                  <a:lnTo>
                    <a:pt x="86" y="799"/>
                  </a:lnTo>
                  <a:cubicBezTo>
                    <a:pt x="0" y="885"/>
                    <a:pt x="0" y="1019"/>
                    <a:pt x="86" y="1105"/>
                  </a:cubicBezTo>
                  <a:cubicBezTo>
                    <a:pt x="129" y="1148"/>
                    <a:pt x="184" y="1170"/>
                    <a:pt x="239" y="1170"/>
                  </a:cubicBezTo>
                  <a:cubicBezTo>
                    <a:pt x="294" y="1170"/>
                    <a:pt x="349" y="1148"/>
                    <a:pt x="393" y="1105"/>
                  </a:cubicBezTo>
                  <a:lnTo>
                    <a:pt x="1129" y="378"/>
                  </a:lnTo>
                  <a:cubicBezTo>
                    <a:pt x="1283" y="217"/>
                    <a:pt x="1141" y="1"/>
                    <a:pt x="976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794862" y="4555730"/>
              <a:ext cx="33508" cy="30567"/>
            </a:xfrm>
            <a:custGeom>
              <a:rect b="b" l="l" r="r" t="t"/>
              <a:pathLst>
                <a:path extrusionOk="0" h="1164" w="1276">
                  <a:moveTo>
                    <a:pt x="962" y="0"/>
                  </a:moveTo>
                  <a:cubicBezTo>
                    <a:pt x="912" y="0"/>
                    <a:pt x="861" y="19"/>
                    <a:pt x="814" y="66"/>
                  </a:cubicBezTo>
                  <a:lnTo>
                    <a:pt x="87" y="793"/>
                  </a:lnTo>
                  <a:cubicBezTo>
                    <a:pt x="1" y="879"/>
                    <a:pt x="1" y="1013"/>
                    <a:pt x="87" y="1099"/>
                  </a:cubicBezTo>
                  <a:cubicBezTo>
                    <a:pt x="125" y="1142"/>
                    <a:pt x="180" y="1164"/>
                    <a:pt x="235" y="1164"/>
                  </a:cubicBezTo>
                  <a:cubicBezTo>
                    <a:pt x="290" y="1164"/>
                    <a:pt x="345" y="1142"/>
                    <a:pt x="384" y="1099"/>
                  </a:cubicBezTo>
                  <a:lnTo>
                    <a:pt x="1121" y="372"/>
                  </a:lnTo>
                  <a:cubicBezTo>
                    <a:pt x="1275" y="217"/>
                    <a:pt x="1129" y="0"/>
                    <a:pt x="962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832309" y="4593125"/>
              <a:ext cx="33481" cy="30619"/>
            </a:xfrm>
            <a:custGeom>
              <a:rect b="b" l="l" r="r" t="t"/>
              <a:pathLst>
                <a:path extrusionOk="0" h="1166" w="1275">
                  <a:moveTo>
                    <a:pt x="965" y="1"/>
                  </a:moveTo>
                  <a:cubicBezTo>
                    <a:pt x="914" y="1"/>
                    <a:pt x="861" y="21"/>
                    <a:pt x="814" y="68"/>
                  </a:cubicBezTo>
                  <a:lnTo>
                    <a:pt x="87" y="795"/>
                  </a:lnTo>
                  <a:cubicBezTo>
                    <a:pt x="1" y="881"/>
                    <a:pt x="1" y="1015"/>
                    <a:pt x="87" y="1101"/>
                  </a:cubicBezTo>
                  <a:cubicBezTo>
                    <a:pt x="125" y="1144"/>
                    <a:pt x="178" y="1166"/>
                    <a:pt x="232" y="1166"/>
                  </a:cubicBezTo>
                  <a:cubicBezTo>
                    <a:pt x="286" y="1166"/>
                    <a:pt x="341" y="1144"/>
                    <a:pt x="384" y="1101"/>
                  </a:cubicBezTo>
                  <a:lnTo>
                    <a:pt x="1121" y="374"/>
                  </a:lnTo>
                  <a:cubicBezTo>
                    <a:pt x="1275" y="213"/>
                    <a:pt x="1131" y="1"/>
                    <a:pt x="965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813480" y="4574322"/>
              <a:ext cx="33665" cy="30645"/>
            </a:xfrm>
            <a:custGeom>
              <a:rect b="b" l="l" r="r" t="t"/>
              <a:pathLst>
                <a:path extrusionOk="0" h="1167" w="1282">
                  <a:moveTo>
                    <a:pt x="971" y="0"/>
                  </a:moveTo>
                  <a:cubicBezTo>
                    <a:pt x="921" y="0"/>
                    <a:pt x="869" y="20"/>
                    <a:pt x="823" y="66"/>
                  </a:cubicBezTo>
                  <a:lnTo>
                    <a:pt x="86" y="803"/>
                  </a:lnTo>
                  <a:cubicBezTo>
                    <a:pt x="0" y="889"/>
                    <a:pt x="0" y="1023"/>
                    <a:pt x="86" y="1109"/>
                  </a:cubicBezTo>
                  <a:cubicBezTo>
                    <a:pt x="129" y="1147"/>
                    <a:pt x="184" y="1166"/>
                    <a:pt x="239" y="1166"/>
                  </a:cubicBezTo>
                  <a:cubicBezTo>
                    <a:pt x="294" y="1166"/>
                    <a:pt x="349" y="1147"/>
                    <a:pt x="392" y="1109"/>
                  </a:cubicBezTo>
                  <a:lnTo>
                    <a:pt x="1120" y="372"/>
                  </a:lnTo>
                  <a:cubicBezTo>
                    <a:pt x="1282" y="217"/>
                    <a:pt x="1138" y="0"/>
                    <a:pt x="971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2057751" y="4266686"/>
              <a:ext cx="72241" cy="71375"/>
            </a:xfrm>
            <a:custGeom>
              <a:rect b="b" l="l" r="r" t="t"/>
              <a:pathLst>
                <a:path extrusionOk="0" h="2718" w="2751">
                  <a:moveTo>
                    <a:pt x="2520" y="0"/>
                  </a:moveTo>
                  <a:cubicBezTo>
                    <a:pt x="2501" y="0"/>
                    <a:pt x="2480" y="3"/>
                    <a:pt x="2460" y="9"/>
                  </a:cubicBezTo>
                  <a:lnTo>
                    <a:pt x="0" y="727"/>
                  </a:lnTo>
                  <a:lnTo>
                    <a:pt x="1991" y="2718"/>
                  </a:lnTo>
                  <a:lnTo>
                    <a:pt x="2709" y="258"/>
                  </a:lnTo>
                  <a:cubicBezTo>
                    <a:pt x="2750" y="126"/>
                    <a:pt x="2648" y="0"/>
                    <a:pt x="252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2057751" y="4266686"/>
              <a:ext cx="72241" cy="31171"/>
            </a:xfrm>
            <a:custGeom>
              <a:rect b="b" l="l" r="r" t="t"/>
              <a:pathLst>
                <a:path extrusionOk="0" h="1187" w="2751">
                  <a:moveTo>
                    <a:pt x="2520" y="0"/>
                  </a:moveTo>
                  <a:cubicBezTo>
                    <a:pt x="2501" y="0"/>
                    <a:pt x="2480" y="3"/>
                    <a:pt x="2460" y="9"/>
                  </a:cubicBezTo>
                  <a:lnTo>
                    <a:pt x="1656" y="249"/>
                  </a:lnTo>
                  <a:lnTo>
                    <a:pt x="0" y="727"/>
                  </a:lnTo>
                  <a:lnTo>
                    <a:pt x="469" y="1187"/>
                  </a:lnTo>
                  <a:lnTo>
                    <a:pt x="2623" y="565"/>
                  </a:lnTo>
                  <a:lnTo>
                    <a:pt x="2709" y="258"/>
                  </a:lnTo>
                  <a:cubicBezTo>
                    <a:pt x="2750" y="126"/>
                    <a:pt x="2648" y="0"/>
                    <a:pt x="252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839347" y="4424299"/>
              <a:ext cx="132981" cy="131353"/>
            </a:xfrm>
            <a:custGeom>
              <a:rect b="b" l="l" r="r" t="t"/>
              <a:pathLst>
                <a:path extrusionOk="0" h="5002" w="5064">
                  <a:moveTo>
                    <a:pt x="4686" y="1"/>
                  </a:moveTo>
                  <a:cubicBezTo>
                    <a:pt x="4604" y="1"/>
                    <a:pt x="4523" y="32"/>
                    <a:pt x="4461" y="94"/>
                  </a:cubicBezTo>
                  <a:lnTo>
                    <a:pt x="125" y="4420"/>
                  </a:lnTo>
                  <a:cubicBezTo>
                    <a:pt x="1" y="4544"/>
                    <a:pt x="1" y="4745"/>
                    <a:pt x="125" y="4870"/>
                  </a:cubicBezTo>
                  <a:lnTo>
                    <a:pt x="164" y="4908"/>
                  </a:lnTo>
                  <a:cubicBezTo>
                    <a:pt x="226" y="4970"/>
                    <a:pt x="307" y="5001"/>
                    <a:pt x="388" y="5001"/>
                  </a:cubicBezTo>
                  <a:cubicBezTo>
                    <a:pt x="470" y="5001"/>
                    <a:pt x="551" y="4970"/>
                    <a:pt x="613" y="4908"/>
                  </a:cubicBezTo>
                  <a:lnTo>
                    <a:pt x="4939" y="582"/>
                  </a:lnTo>
                  <a:cubicBezTo>
                    <a:pt x="5064" y="458"/>
                    <a:pt x="5064" y="247"/>
                    <a:pt x="4939" y="123"/>
                  </a:cubicBezTo>
                  <a:lnTo>
                    <a:pt x="4910" y="94"/>
                  </a:lnTo>
                  <a:cubicBezTo>
                    <a:pt x="4848" y="32"/>
                    <a:pt x="4767" y="1"/>
                    <a:pt x="468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839347" y="4424299"/>
              <a:ext cx="132981" cy="131353"/>
            </a:xfrm>
            <a:custGeom>
              <a:rect b="b" l="l" r="r" t="t"/>
              <a:pathLst>
                <a:path extrusionOk="0" h="5002" w="5064">
                  <a:moveTo>
                    <a:pt x="4686" y="1"/>
                  </a:moveTo>
                  <a:cubicBezTo>
                    <a:pt x="4604" y="1"/>
                    <a:pt x="4523" y="32"/>
                    <a:pt x="4461" y="94"/>
                  </a:cubicBezTo>
                  <a:lnTo>
                    <a:pt x="125" y="4420"/>
                  </a:lnTo>
                  <a:cubicBezTo>
                    <a:pt x="1" y="4544"/>
                    <a:pt x="1" y="4745"/>
                    <a:pt x="125" y="4870"/>
                  </a:cubicBezTo>
                  <a:lnTo>
                    <a:pt x="164" y="4908"/>
                  </a:lnTo>
                  <a:cubicBezTo>
                    <a:pt x="226" y="4970"/>
                    <a:pt x="307" y="5001"/>
                    <a:pt x="388" y="5001"/>
                  </a:cubicBezTo>
                  <a:cubicBezTo>
                    <a:pt x="470" y="5001"/>
                    <a:pt x="551" y="4970"/>
                    <a:pt x="613" y="4908"/>
                  </a:cubicBezTo>
                  <a:lnTo>
                    <a:pt x="4939" y="582"/>
                  </a:lnTo>
                  <a:cubicBezTo>
                    <a:pt x="5064" y="458"/>
                    <a:pt x="5064" y="247"/>
                    <a:pt x="4939" y="123"/>
                  </a:cubicBezTo>
                  <a:lnTo>
                    <a:pt x="4910" y="94"/>
                  </a:lnTo>
                  <a:cubicBezTo>
                    <a:pt x="4848" y="32"/>
                    <a:pt x="4767" y="1"/>
                    <a:pt x="468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839609" y="4424378"/>
              <a:ext cx="130696" cy="131090"/>
            </a:xfrm>
            <a:custGeom>
              <a:rect b="b" l="l" r="r" t="t"/>
              <a:pathLst>
                <a:path extrusionOk="0" h="4992" w="4977">
                  <a:moveTo>
                    <a:pt x="4672" y="0"/>
                  </a:moveTo>
                  <a:cubicBezTo>
                    <a:pt x="4587" y="0"/>
                    <a:pt x="4503" y="34"/>
                    <a:pt x="4441" y="101"/>
                  </a:cubicBezTo>
                  <a:lnTo>
                    <a:pt x="125" y="4407"/>
                  </a:lnTo>
                  <a:cubicBezTo>
                    <a:pt x="0" y="4541"/>
                    <a:pt x="0" y="4752"/>
                    <a:pt x="125" y="4876"/>
                  </a:cubicBezTo>
                  <a:lnTo>
                    <a:pt x="144" y="4895"/>
                  </a:lnTo>
                  <a:cubicBezTo>
                    <a:pt x="211" y="4962"/>
                    <a:pt x="288" y="4991"/>
                    <a:pt x="374" y="4991"/>
                  </a:cubicBezTo>
                  <a:cubicBezTo>
                    <a:pt x="288" y="4867"/>
                    <a:pt x="307" y="4694"/>
                    <a:pt x="422" y="4589"/>
                  </a:cubicBezTo>
                  <a:lnTo>
                    <a:pt x="4738" y="273"/>
                  </a:lnTo>
                  <a:cubicBezTo>
                    <a:pt x="4795" y="206"/>
                    <a:pt x="4881" y="177"/>
                    <a:pt x="4977" y="177"/>
                  </a:cubicBezTo>
                  <a:cubicBezTo>
                    <a:pt x="4958" y="158"/>
                    <a:pt x="4948" y="139"/>
                    <a:pt x="4929" y="120"/>
                  </a:cubicBezTo>
                  <a:lnTo>
                    <a:pt x="4910" y="101"/>
                  </a:lnTo>
                  <a:cubicBezTo>
                    <a:pt x="4843" y="34"/>
                    <a:pt x="4757" y="0"/>
                    <a:pt x="467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8" name="Google Shape;418;p40"/>
          <p:cNvGrpSpPr/>
          <p:nvPr/>
        </p:nvGrpSpPr>
        <p:grpSpPr>
          <a:xfrm>
            <a:off x="4722999" y="2152411"/>
            <a:ext cx="879506" cy="875379"/>
            <a:chOff x="5323721" y="2437029"/>
            <a:chExt cx="362922" cy="361219"/>
          </a:xfrm>
        </p:grpSpPr>
        <p:sp>
          <p:nvSpPr>
            <p:cNvPr id="419" name="Google Shape;419;p40"/>
            <p:cNvSpPr/>
            <p:nvPr/>
          </p:nvSpPr>
          <p:spPr>
            <a:xfrm>
              <a:off x="5611528" y="2437029"/>
              <a:ext cx="75115" cy="73989"/>
            </a:xfrm>
            <a:custGeom>
              <a:rect b="b" l="l" r="r" t="t"/>
              <a:pathLst>
                <a:path extrusionOk="0" h="2824" w="2867">
                  <a:moveTo>
                    <a:pt x="293" y="0"/>
                  </a:moveTo>
                  <a:cubicBezTo>
                    <a:pt x="226" y="0"/>
                    <a:pt x="158" y="27"/>
                    <a:pt x="106" y="79"/>
                  </a:cubicBezTo>
                  <a:lnTo>
                    <a:pt x="96" y="89"/>
                  </a:lnTo>
                  <a:cubicBezTo>
                    <a:pt x="0" y="185"/>
                    <a:pt x="0" y="348"/>
                    <a:pt x="96" y="453"/>
                  </a:cubicBezTo>
                  <a:lnTo>
                    <a:pt x="2387" y="2744"/>
                  </a:lnTo>
                  <a:cubicBezTo>
                    <a:pt x="2440" y="2797"/>
                    <a:pt x="2507" y="2823"/>
                    <a:pt x="2574" y="2823"/>
                  </a:cubicBezTo>
                  <a:cubicBezTo>
                    <a:pt x="2641" y="2823"/>
                    <a:pt x="2708" y="2797"/>
                    <a:pt x="2761" y="2744"/>
                  </a:cubicBezTo>
                  <a:lnTo>
                    <a:pt x="2770" y="2735"/>
                  </a:lnTo>
                  <a:cubicBezTo>
                    <a:pt x="2866" y="2629"/>
                    <a:pt x="2866" y="2466"/>
                    <a:pt x="2770" y="2361"/>
                  </a:cubicBezTo>
                  <a:lnTo>
                    <a:pt x="480" y="79"/>
                  </a:lnTo>
                  <a:cubicBezTo>
                    <a:pt x="427" y="27"/>
                    <a:pt x="360" y="0"/>
                    <a:pt x="293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5323721" y="2714042"/>
              <a:ext cx="88346" cy="84207"/>
            </a:xfrm>
            <a:custGeom>
              <a:rect b="b" l="l" r="r" t="t"/>
              <a:pathLst>
                <a:path extrusionOk="0" h="3214" w="3372">
                  <a:moveTo>
                    <a:pt x="3082" y="1"/>
                  </a:moveTo>
                  <a:cubicBezTo>
                    <a:pt x="3036" y="1"/>
                    <a:pt x="2987" y="18"/>
                    <a:pt x="2943" y="60"/>
                  </a:cubicBezTo>
                  <a:lnTo>
                    <a:pt x="135" y="2859"/>
                  </a:lnTo>
                  <a:cubicBezTo>
                    <a:pt x="0" y="2993"/>
                    <a:pt x="96" y="3214"/>
                    <a:pt x="278" y="3214"/>
                  </a:cubicBezTo>
                  <a:cubicBezTo>
                    <a:pt x="336" y="3214"/>
                    <a:pt x="384" y="3194"/>
                    <a:pt x="432" y="3156"/>
                  </a:cubicBezTo>
                  <a:lnTo>
                    <a:pt x="3231" y="347"/>
                  </a:lnTo>
                  <a:cubicBezTo>
                    <a:pt x="3371" y="200"/>
                    <a:pt x="3238" y="1"/>
                    <a:pt x="3082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5395536" y="2683702"/>
              <a:ext cx="43728" cy="42601"/>
            </a:xfrm>
            <a:custGeom>
              <a:rect b="b" l="l" r="r" t="t"/>
              <a:pathLst>
                <a:path extrusionOk="0" h="1626" w="1669">
                  <a:moveTo>
                    <a:pt x="729" y="1"/>
                  </a:moveTo>
                  <a:lnTo>
                    <a:pt x="173" y="557"/>
                  </a:lnTo>
                  <a:cubicBezTo>
                    <a:pt x="1" y="719"/>
                    <a:pt x="1" y="997"/>
                    <a:pt x="173" y="1170"/>
                  </a:cubicBezTo>
                  <a:lnTo>
                    <a:pt x="509" y="1496"/>
                  </a:lnTo>
                  <a:cubicBezTo>
                    <a:pt x="590" y="1582"/>
                    <a:pt x="701" y="1625"/>
                    <a:pt x="812" y="1625"/>
                  </a:cubicBezTo>
                  <a:cubicBezTo>
                    <a:pt x="923" y="1625"/>
                    <a:pt x="1036" y="1582"/>
                    <a:pt x="1122" y="1496"/>
                  </a:cubicBezTo>
                  <a:lnTo>
                    <a:pt x="1669" y="940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5413640" y="2504651"/>
              <a:ext cx="204936" cy="203155"/>
            </a:xfrm>
            <a:custGeom>
              <a:rect b="b" l="l" r="r" t="t"/>
              <a:pathLst>
                <a:path extrusionOk="0" h="7754" w="7822">
                  <a:moveTo>
                    <a:pt x="5358" y="0"/>
                  </a:moveTo>
                  <a:lnTo>
                    <a:pt x="968" y="4390"/>
                  </a:lnTo>
                  <a:cubicBezTo>
                    <a:pt x="326" y="5023"/>
                    <a:pt x="0" y="5914"/>
                    <a:pt x="77" y="6815"/>
                  </a:cubicBezTo>
                  <a:cubicBezTo>
                    <a:pt x="115" y="7314"/>
                    <a:pt x="508" y="7707"/>
                    <a:pt x="1006" y="7745"/>
                  </a:cubicBezTo>
                  <a:cubicBezTo>
                    <a:pt x="1084" y="7751"/>
                    <a:pt x="1162" y="7754"/>
                    <a:pt x="1239" y="7754"/>
                  </a:cubicBezTo>
                  <a:cubicBezTo>
                    <a:pt x="2058" y="7754"/>
                    <a:pt x="2845" y="7432"/>
                    <a:pt x="3432" y="6854"/>
                  </a:cubicBezTo>
                  <a:lnTo>
                    <a:pt x="7822" y="2464"/>
                  </a:lnTo>
                  <a:lnTo>
                    <a:pt x="5358" y="0"/>
                  </a:ln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5417386" y="2554877"/>
              <a:ext cx="201190" cy="153191"/>
            </a:xfrm>
            <a:custGeom>
              <a:rect b="b" l="l" r="r" t="t"/>
              <a:pathLst>
                <a:path extrusionOk="0" h="5847" w="7679">
                  <a:moveTo>
                    <a:pt x="7123" y="0"/>
                  </a:moveTo>
                  <a:lnTo>
                    <a:pt x="6222" y="901"/>
                  </a:lnTo>
                  <a:lnTo>
                    <a:pt x="5723" y="1390"/>
                  </a:lnTo>
                  <a:lnTo>
                    <a:pt x="2733" y="4390"/>
                  </a:lnTo>
                  <a:cubicBezTo>
                    <a:pt x="2152" y="4971"/>
                    <a:pt x="1376" y="5293"/>
                    <a:pt x="567" y="5293"/>
                  </a:cubicBezTo>
                  <a:cubicBezTo>
                    <a:pt x="481" y="5293"/>
                    <a:pt x="394" y="5289"/>
                    <a:pt x="308" y="5282"/>
                  </a:cubicBezTo>
                  <a:cubicBezTo>
                    <a:pt x="202" y="5272"/>
                    <a:pt x="97" y="5253"/>
                    <a:pt x="1" y="5215"/>
                  </a:cubicBezTo>
                  <a:lnTo>
                    <a:pt x="1" y="5215"/>
                  </a:lnTo>
                  <a:cubicBezTo>
                    <a:pt x="145" y="5569"/>
                    <a:pt x="470" y="5809"/>
                    <a:pt x="854" y="5838"/>
                  </a:cubicBezTo>
                  <a:cubicBezTo>
                    <a:pt x="931" y="5844"/>
                    <a:pt x="1009" y="5846"/>
                    <a:pt x="1086" y="5846"/>
                  </a:cubicBezTo>
                  <a:cubicBezTo>
                    <a:pt x="1906" y="5846"/>
                    <a:pt x="2701" y="5524"/>
                    <a:pt x="3279" y="4937"/>
                  </a:cubicBezTo>
                  <a:lnTo>
                    <a:pt x="6279" y="1946"/>
                  </a:lnTo>
                  <a:lnTo>
                    <a:pt x="7679" y="547"/>
                  </a:lnTo>
                  <a:lnTo>
                    <a:pt x="7123" y="0"/>
                  </a:lnTo>
                  <a:close/>
                </a:path>
              </a:pathLst>
            </a:custGeom>
            <a:solidFill>
              <a:srgbClr val="D7DD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5413640" y="2579243"/>
              <a:ext cx="132362" cy="128563"/>
            </a:xfrm>
            <a:custGeom>
              <a:rect b="b" l="l" r="r" t="t"/>
              <a:pathLst>
                <a:path extrusionOk="0" h="4907" w="5052">
                  <a:moveTo>
                    <a:pt x="2511" y="0"/>
                  </a:moveTo>
                  <a:lnTo>
                    <a:pt x="968" y="1543"/>
                  </a:lnTo>
                  <a:cubicBezTo>
                    <a:pt x="326" y="2176"/>
                    <a:pt x="0" y="3067"/>
                    <a:pt x="77" y="3968"/>
                  </a:cubicBezTo>
                  <a:cubicBezTo>
                    <a:pt x="115" y="4467"/>
                    <a:pt x="508" y="4860"/>
                    <a:pt x="1006" y="4898"/>
                  </a:cubicBezTo>
                  <a:cubicBezTo>
                    <a:pt x="1084" y="4904"/>
                    <a:pt x="1162" y="4907"/>
                    <a:pt x="1239" y="4907"/>
                  </a:cubicBezTo>
                  <a:cubicBezTo>
                    <a:pt x="2058" y="4907"/>
                    <a:pt x="2845" y="4585"/>
                    <a:pt x="3432" y="4007"/>
                  </a:cubicBezTo>
                  <a:lnTo>
                    <a:pt x="5052" y="2387"/>
                  </a:lnTo>
                  <a:lnTo>
                    <a:pt x="5052" y="2387"/>
                  </a:lnTo>
                  <a:cubicBezTo>
                    <a:pt x="5052" y="2387"/>
                    <a:pt x="5049" y="2387"/>
                    <a:pt x="5043" y="2387"/>
                  </a:cubicBezTo>
                  <a:cubicBezTo>
                    <a:pt x="4960" y="2387"/>
                    <a:pt x="4252" y="2353"/>
                    <a:pt x="3748" y="1227"/>
                  </a:cubicBezTo>
                  <a:cubicBezTo>
                    <a:pt x="3211" y="29"/>
                    <a:pt x="2511" y="0"/>
                    <a:pt x="2511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5417386" y="2632481"/>
              <a:ext cx="128616" cy="75325"/>
            </a:xfrm>
            <a:custGeom>
              <a:rect b="b" l="l" r="r" t="t"/>
              <a:pathLst>
                <a:path extrusionOk="0" h="2875" w="4909">
                  <a:moveTo>
                    <a:pt x="4151" y="0"/>
                  </a:moveTo>
                  <a:lnTo>
                    <a:pt x="2742" y="1419"/>
                  </a:lnTo>
                  <a:cubicBezTo>
                    <a:pt x="2162" y="1999"/>
                    <a:pt x="1378" y="2321"/>
                    <a:pt x="574" y="2321"/>
                  </a:cubicBezTo>
                  <a:cubicBezTo>
                    <a:pt x="489" y="2321"/>
                    <a:pt x="403" y="2318"/>
                    <a:pt x="317" y="2310"/>
                  </a:cubicBezTo>
                  <a:cubicBezTo>
                    <a:pt x="202" y="2301"/>
                    <a:pt x="106" y="2281"/>
                    <a:pt x="1" y="2243"/>
                  </a:cubicBezTo>
                  <a:lnTo>
                    <a:pt x="1" y="2243"/>
                  </a:lnTo>
                  <a:cubicBezTo>
                    <a:pt x="154" y="2598"/>
                    <a:pt x="480" y="2837"/>
                    <a:pt x="863" y="2866"/>
                  </a:cubicBezTo>
                  <a:cubicBezTo>
                    <a:pt x="941" y="2872"/>
                    <a:pt x="1019" y="2875"/>
                    <a:pt x="1096" y="2875"/>
                  </a:cubicBezTo>
                  <a:cubicBezTo>
                    <a:pt x="1915" y="2875"/>
                    <a:pt x="2702" y="2553"/>
                    <a:pt x="3289" y="1975"/>
                  </a:cubicBezTo>
                  <a:lnTo>
                    <a:pt x="4909" y="355"/>
                  </a:lnTo>
                  <a:lnTo>
                    <a:pt x="4909" y="355"/>
                  </a:lnTo>
                  <a:cubicBezTo>
                    <a:pt x="4909" y="355"/>
                    <a:pt x="4908" y="355"/>
                    <a:pt x="4906" y="355"/>
                  </a:cubicBezTo>
                  <a:cubicBezTo>
                    <a:pt x="4873" y="355"/>
                    <a:pt x="4534" y="346"/>
                    <a:pt x="4151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5540710" y="2480102"/>
              <a:ext cx="103228" cy="101342"/>
            </a:xfrm>
            <a:custGeom>
              <a:rect b="b" l="l" r="r" t="t"/>
              <a:pathLst>
                <a:path extrusionOk="0" h="3868" w="3940">
                  <a:moveTo>
                    <a:pt x="370" y="0"/>
                  </a:moveTo>
                  <a:cubicBezTo>
                    <a:pt x="288" y="0"/>
                    <a:pt x="206" y="31"/>
                    <a:pt x="144" y="94"/>
                  </a:cubicBezTo>
                  <a:lnTo>
                    <a:pt x="134" y="103"/>
                  </a:lnTo>
                  <a:cubicBezTo>
                    <a:pt x="0" y="228"/>
                    <a:pt x="0" y="439"/>
                    <a:pt x="134" y="563"/>
                  </a:cubicBezTo>
                  <a:lnTo>
                    <a:pt x="3336" y="3774"/>
                  </a:lnTo>
                  <a:cubicBezTo>
                    <a:pt x="3403" y="3837"/>
                    <a:pt x="3487" y="3868"/>
                    <a:pt x="3570" y="3868"/>
                  </a:cubicBezTo>
                  <a:cubicBezTo>
                    <a:pt x="3652" y="3868"/>
                    <a:pt x="3734" y="3837"/>
                    <a:pt x="3796" y="3774"/>
                  </a:cubicBezTo>
                  <a:lnTo>
                    <a:pt x="3806" y="3765"/>
                  </a:lnTo>
                  <a:cubicBezTo>
                    <a:pt x="3940" y="3631"/>
                    <a:pt x="3940" y="3429"/>
                    <a:pt x="3806" y="3305"/>
                  </a:cubicBezTo>
                  <a:lnTo>
                    <a:pt x="604" y="94"/>
                  </a:lnTo>
                  <a:cubicBezTo>
                    <a:pt x="537" y="31"/>
                    <a:pt x="453" y="0"/>
                    <a:pt x="370" y="0"/>
                  </a:cubicBez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5619310" y="2557890"/>
              <a:ext cx="26750" cy="23213"/>
            </a:xfrm>
            <a:custGeom>
              <a:rect b="b" l="l" r="r" t="t"/>
              <a:pathLst>
                <a:path extrusionOk="0" h="886" w="1021">
                  <a:moveTo>
                    <a:pt x="470" y="0"/>
                  </a:moveTo>
                  <a:lnTo>
                    <a:pt x="0" y="460"/>
                  </a:lnTo>
                  <a:lnTo>
                    <a:pt x="336" y="796"/>
                  </a:lnTo>
                  <a:cubicBezTo>
                    <a:pt x="405" y="859"/>
                    <a:pt x="481" y="885"/>
                    <a:pt x="554" y="885"/>
                  </a:cubicBezTo>
                  <a:cubicBezTo>
                    <a:pt x="805" y="885"/>
                    <a:pt x="1021" y="571"/>
                    <a:pt x="806" y="326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5575608" y="2456181"/>
              <a:ext cx="91202" cy="91176"/>
            </a:xfrm>
            <a:custGeom>
              <a:rect b="b" l="l" r="r" t="t"/>
              <a:pathLst>
                <a:path extrusionOk="0" h="3480" w="3481">
                  <a:moveTo>
                    <a:pt x="1745" y="0"/>
                  </a:moveTo>
                  <a:lnTo>
                    <a:pt x="1" y="1745"/>
                  </a:lnTo>
                  <a:lnTo>
                    <a:pt x="1745" y="3480"/>
                  </a:lnTo>
                  <a:lnTo>
                    <a:pt x="3480" y="1745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5575608" y="2456181"/>
              <a:ext cx="91438" cy="91176"/>
            </a:xfrm>
            <a:custGeom>
              <a:rect b="b" l="l" r="r" t="t"/>
              <a:pathLst>
                <a:path extrusionOk="0" h="3480" w="3490">
                  <a:moveTo>
                    <a:pt x="1" y="1745"/>
                  </a:moveTo>
                  <a:lnTo>
                    <a:pt x="1256" y="3000"/>
                  </a:lnTo>
                  <a:lnTo>
                    <a:pt x="1260" y="2997"/>
                  </a:lnTo>
                  <a:lnTo>
                    <a:pt x="1260" y="2997"/>
                  </a:lnTo>
                  <a:lnTo>
                    <a:pt x="1" y="1745"/>
                  </a:lnTo>
                  <a:close/>
                  <a:moveTo>
                    <a:pt x="1745" y="0"/>
                  </a:moveTo>
                  <a:lnTo>
                    <a:pt x="1448" y="288"/>
                  </a:lnTo>
                  <a:lnTo>
                    <a:pt x="2359" y="1208"/>
                  </a:lnTo>
                  <a:cubicBezTo>
                    <a:pt x="2550" y="1390"/>
                    <a:pt x="2550" y="1706"/>
                    <a:pt x="2359" y="1889"/>
                  </a:cubicBezTo>
                  <a:lnTo>
                    <a:pt x="1260" y="2997"/>
                  </a:lnTo>
                  <a:lnTo>
                    <a:pt x="1260" y="2997"/>
                  </a:lnTo>
                  <a:lnTo>
                    <a:pt x="1745" y="3480"/>
                  </a:lnTo>
                  <a:lnTo>
                    <a:pt x="3490" y="1745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5523680" y="2521865"/>
              <a:ext cx="29868" cy="27012"/>
            </a:xfrm>
            <a:custGeom>
              <a:rect b="b" l="l" r="r" t="t"/>
              <a:pathLst>
                <a:path extrusionOk="0" h="1031" w="1140">
                  <a:moveTo>
                    <a:pt x="305" y="1"/>
                  </a:moveTo>
                  <a:cubicBezTo>
                    <a:pt x="140" y="1"/>
                    <a:pt x="1" y="213"/>
                    <a:pt x="161" y="359"/>
                  </a:cubicBezTo>
                  <a:lnTo>
                    <a:pt x="775" y="973"/>
                  </a:lnTo>
                  <a:cubicBezTo>
                    <a:pt x="813" y="1011"/>
                    <a:pt x="861" y="1030"/>
                    <a:pt x="919" y="1030"/>
                  </a:cubicBezTo>
                  <a:cubicBezTo>
                    <a:pt x="967" y="1030"/>
                    <a:pt x="1024" y="1011"/>
                    <a:pt x="1062" y="973"/>
                  </a:cubicBezTo>
                  <a:cubicBezTo>
                    <a:pt x="1139" y="896"/>
                    <a:pt x="1139" y="762"/>
                    <a:pt x="1062" y="685"/>
                  </a:cubicBezTo>
                  <a:lnTo>
                    <a:pt x="459" y="72"/>
                  </a:lnTo>
                  <a:cubicBezTo>
                    <a:pt x="411" y="21"/>
                    <a:pt x="357" y="1"/>
                    <a:pt x="305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5505366" y="2541358"/>
              <a:ext cx="29344" cy="26593"/>
            </a:xfrm>
            <a:custGeom>
              <a:rect b="b" l="l" r="r" t="t"/>
              <a:pathLst>
                <a:path extrusionOk="0" h="1015" w="1120">
                  <a:moveTo>
                    <a:pt x="292" y="1"/>
                  </a:moveTo>
                  <a:cubicBezTo>
                    <a:pt x="135" y="1"/>
                    <a:pt x="0" y="195"/>
                    <a:pt x="141" y="344"/>
                  </a:cubicBezTo>
                  <a:lnTo>
                    <a:pt x="745" y="957"/>
                  </a:lnTo>
                  <a:cubicBezTo>
                    <a:pt x="784" y="996"/>
                    <a:pt x="832" y="1015"/>
                    <a:pt x="889" y="1015"/>
                  </a:cubicBezTo>
                  <a:cubicBezTo>
                    <a:pt x="947" y="1015"/>
                    <a:pt x="995" y="996"/>
                    <a:pt x="1033" y="957"/>
                  </a:cubicBezTo>
                  <a:cubicBezTo>
                    <a:pt x="1119" y="871"/>
                    <a:pt x="1119" y="746"/>
                    <a:pt x="1033" y="660"/>
                  </a:cubicBezTo>
                  <a:lnTo>
                    <a:pt x="429" y="56"/>
                  </a:lnTo>
                  <a:cubicBezTo>
                    <a:pt x="386" y="17"/>
                    <a:pt x="338" y="1"/>
                    <a:pt x="292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5486266" y="2560222"/>
              <a:ext cx="43675" cy="40898"/>
            </a:xfrm>
            <a:custGeom>
              <a:rect b="b" l="l" r="r" t="t"/>
              <a:pathLst>
                <a:path extrusionOk="0" h="1561" w="1667">
                  <a:moveTo>
                    <a:pt x="296" y="1"/>
                  </a:moveTo>
                  <a:cubicBezTo>
                    <a:pt x="138" y="1"/>
                    <a:pt x="0" y="203"/>
                    <a:pt x="142" y="352"/>
                  </a:cubicBezTo>
                  <a:lnTo>
                    <a:pt x="1292" y="1502"/>
                  </a:lnTo>
                  <a:cubicBezTo>
                    <a:pt x="1331" y="1541"/>
                    <a:pt x="1388" y="1560"/>
                    <a:pt x="1446" y="1560"/>
                  </a:cubicBezTo>
                  <a:cubicBezTo>
                    <a:pt x="1494" y="1560"/>
                    <a:pt x="1541" y="1541"/>
                    <a:pt x="1580" y="1502"/>
                  </a:cubicBezTo>
                  <a:cubicBezTo>
                    <a:pt x="1666" y="1426"/>
                    <a:pt x="1666" y="1292"/>
                    <a:pt x="1580" y="1215"/>
                  </a:cubicBezTo>
                  <a:lnTo>
                    <a:pt x="430" y="55"/>
                  </a:lnTo>
                  <a:cubicBezTo>
                    <a:pt x="387" y="17"/>
                    <a:pt x="341" y="1"/>
                    <a:pt x="296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5467376" y="2579295"/>
              <a:ext cx="29161" cy="26593"/>
            </a:xfrm>
            <a:custGeom>
              <a:rect b="b" l="l" r="r" t="t"/>
              <a:pathLst>
                <a:path extrusionOk="0" h="1015" w="1113">
                  <a:moveTo>
                    <a:pt x="291" y="0"/>
                  </a:moveTo>
                  <a:cubicBezTo>
                    <a:pt x="132" y="0"/>
                    <a:pt x="1" y="195"/>
                    <a:pt x="134" y="343"/>
                  </a:cubicBezTo>
                  <a:lnTo>
                    <a:pt x="748" y="957"/>
                  </a:lnTo>
                  <a:cubicBezTo>
                    <a:pt x="786" y="995"/>
                    <a:pt x="834" y="1014"/>
                    <a:pt x="892" y="1014"/>
                  </a:cubicBezTo>
                  <a:cubicBezTo>
                    <a:pt x="949" y="1014"/>
                    <a:pt x="997" y="995"/>
                    <a:pt x="1036" y="957"/>
                  </a:cubicBezTo>
                  <a:cubicBezTo>
                    <a:pt x="1112" y="870"/>
                    <a:pt x="1112" y="746"/>
                    <a:pt x="1036" y="659"/>
                  </a:cubicBezTo>
                  <a:lnTo>
                    <a:pt x="432" y="56"/>
                  </a:lnTo>
                  <a:cubicBezTo>
                    <a:pt x="386" y="17"/>
                    <a:pt x="337" y="0"/>
                    <a:pt x="291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5448381" y="2598264"/>
              <a:ext cx="29318" cy="26698"/>
            </a:xfrm>
            <a:custGeom>
              <a:rect b="b" l="l" r="r" t="t"/>
              <a:pathLst>
                <a:path extrusionOk="0" h="1019" w="1119">
                  <a:moveTo>
                    <a:pt x="289" y="1"/>
                  </a:moveTo>
                  <a:cubicBezTo>
                    <a:pt x="133" y="1"/>
                    <a:pt x="0" y="200"/>
                    <a:pt x="141" y="348"/>
                  </a:cubicBezTo>
                  <a:lnTo>
                    <a:pt x="744" y="952"/>
                  </a:lnTo>
                  <a:cubicBezTo>
                    <a:pt x="783" y="990"/>
                    <a:pt x="831" y="1019"/>
                    <a:pt x="888" y="1019"/>
                  </a:cubicBezTo>
                  <a:cubicBezTo>
                    <a:pt x="946" y="1019"/>
                    <a:pt x="994" y="990"/>
                    <a:pt x="1032" y="952"/>
                  </a:cubicBezTo>
                  <a:cubicBezTo>
                    <a:pt x="1118" y="875"/>
                    <a:pt x="1118" y="741"/>
                    <a:pt x="1032" y="664"/>
                  </a:cubicBezTo>
                  <a:lnTo>
                    <a:pt x="428" y="60"/>
                  </a:lnTo>
                  <a:cubicBezTo>
                    <a:pt x="384" y="18"/>
                    <a:pt x="336" y="1"/>
                    <a:pt x="289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5429491" y="2617364"/>
              <a:ext cx="43440" cy="40741"/>
            </a:xfrm>
            <a:custGeom>
              <a:rect b="b" l="l" r="r" t="t"/>
              <a:pathLst>
                <a:path extrusionOk="0" h="1555" w="1658">
                  <a:moveTo>
                    <a:pt x="287" y="0"/>
                  </a:moveTo>
                  <a:cubicBezTo>
                    <a:pt x="129" y="0"/>
                    <a:pt x="0" y="199"/>
                    <a:pt x="133" y="347"/>
                  </a:cubicBezTo>
                  <a:lnTo>
                    <a:pt x="1283" y="1497"/>
                  </a:lnTo>
                  <a:cubicBezTo>
                    <a:pt x="1322" y="1536"/>
                    <a:pt x="1379" y="1555"/>
                    <a:pt x="1437" y="1555"/>
                  </a:cubicBezTo>
                  <a:cubicBezTo>
                    <a:pt x="1485" y="1555"/>
                    <a:pt x="1542" y="1536"/>
                    <a:pt x="1580" y="1497"/>
                  </a:cubicBezTo>
                  <a:cubicBezTo>
                    <a:pt x="1657" y="1421"/>
                    <a:pt x="1657" y="1286"/>
                    <a:pt x="1580" y="1210"/>
                  </a:cubicBezTo>
                  <a:lnTo>
                    <a:pt x="430" y="60"/>
                  </a:lnTo>
                  <a:cubicBezTo>
                    <a:pt x="384" y="18"/>
                    <a:pt x="334" y="0"/>
                    <a:pt x="287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6" name="Google Shape;436;p40"/>
          <p:cNvGrpSpPr/>
          <p:nvPr/>
        </p:nvGrpSpPr>
        <p:grpSpPr>
          <a:xfrm>
            <a:off x="430855" y="3461051"/>
            <a:ext cx="879504" cy="879504"/>
            <a:chOff x="3117788" y="3812546"/>
            <a:chExt cx="341065" cy="341065"/>
          </a:xfrm>
        </p:grpSpPr>
        <p:sp>
          <p:nvSpPr>
            <p:cNvPr id="437" name="Google Shape;437;p40"/>
            <p:cNvSpPr/>
            <p:nvPr/>
          </p:nvSpPr>
          <p:spPr>
            <a:xfrm>
              <a:off x="3117788" y="3812546"/>
              <a:ext cx="259396" cy="259370"/>
            </a:xfrm>
            <a:custGeom>
              <a:rect b="b" l="l" r="r" t="t"/>
              <a:pathLst>
                <a:path extrusionOk="0" h="9877" w="9878">
                  <a:moveTo>
                    <a:pt x="4633" y="0"/>
                  </a:moveTo>
                  <a:cubicBezTo>
                    <a:pt x="4422" y="0"/>
                    <a:pt x="4231" y="154"/>
                    <a:pt x="4193" y="355"/>
                  </a:cubicBezTo>
                  <a:lnTo>
                    <a:pt x="3963" y="1474"/>
                  </a:lnTo>
                  <a:cubicBezTo>
                    <a:pt x="3695" y="1560"/>
                    <a:pt x="3427" y="1666"/>
                    <a:pt x="3178" y="1809"/>
                  </a:cubicBezTo>
                  <a:lnTo>
                    <a:pt x="2221" y="1168"/>
                  </a:lnTo>
                  <a:cubicBezTo>
                    <a:pt x="2149" y="1120"/>
                    <a:pt x="2066" y="1097"/>
                    <a:pt x="1982" y="1097"/>
                  </a:cubicBezTo>
                  <a:cubicBezTo>
                    <a:pt x="1864" y="1097"/>
                    <a:pt x="1746" y="1142"/>
                    <a:pt x="1657" y="1225"/>
                  </a:cubicBezTo>
                  <a:lnTo>
                    <a:pt x="1226" y="1666"/>
                  </a:lnTo>
                  <a:cubicBezTo>
                    <a:pt x="1073" y="1809"/>
                    <a:pt x="1054" y="2049"/>
                    <a:pt x="1169" y="2230"/>
                  </a:cubicBezTo>
                  <a:lnTo>
                    <a:pt x="1800" y="3178"/>
                  </a:lnTo>
                  <a:cubicBezTo>
                    <a:pt x="1666" y="3427"/>
                    <a:pt x="1551" y="3695"/>
                    <a:pt x="1475" y="3972"/>
                  </a:cubicBezTo>
                  <a:lnTo>
                    <a:pt x="355" y="4192"/>
                  </a:lnTo>
                  <a:cubicBezTo>
                    <a:pt x="145" y="4240"/>
                    <a:pt x="1" y="4422"/>
                    <a:pt x="1" y="4632"/>
                  </a:cubicBezTo>
                  <a:lnTo>
                    <a:pt x="1" y="5245"/>
                  </a:lnTo>
                  <a:cubicBezTo>
                    <a:pt x="1" y="5456"/>
                    <a:pt x="145" y="5637"/>
                    <a:pt x="355" y="5685"/>
                  </a:cubicBezTo>
                  <a:lnTo>
                    <a:pt x="1475" y="5905"/>
                  </a:lnTo>
                  <a:cubicBezTo>
                    <a:pt x="1551" y="6183"/>
                    <a:pt x="1666" y="6451"/>
                    <a:pt x="1800" y="6700"/>
                  </a:cubicBezTo>
                  <a:lnTo>
                    <a:pt x="1169" y="7647"/>
                  </a:lnTo>
                  <a:cubicBezTo>
                    <a:pt x="1054" y="7829"/>
                    <a:pt x="1073" y="8068"/>
                    <a:pt x="1226" y="8221"/>
                  </a:cubicBezTo>
                  <a:lnTo>
                    <a:pt x="1657" y="8652"/>
                  </a:lnTo>
                  <a:cubicBezTo>
                    <a:pt x="1744" y="8739"/>
                    <a:pt x="1860" y="8783"/>
                    <a:pt x="1975" y="8783"/>
                  </a:cubicBezTo>
                  <a:cubicBezTo>
                    <a:pt x="2061" y="8783"/>
                    <a:pt x="2147" y="8759"/>
                    <a:pt x="2221" y="8709"/>
                  </a:cubicBezTo>
                  <a:lnTo>
                    <a:pt x="3178" y="8068"/>
                  </a:lnTo>
                  <a:cubicBezTo>
                    <a:pt x="3427" y="8212"/>
                    <a:pt x="3695" y="8327"/>
                    <a:pt x="3963" y="8403"/>
                  </a:cubicBezTo>
                  <a:lnTo>
                    <a:pt x="4193" y="9523"/>
                  </a:lnTo>
                  <a:cubicBezTo>
                    <a:pt x="4231" y="9724"/>
                    <a:pt x="4422" y="9877"/>
                    <a:pt x="4633" y="9877"/>
                  </a:cubicBezTo>
                  <a:lnTo>
                    <a:pt x="5245" y="9877"/>
                  </a:lnTo>
                  <a:cubicBezTo>
                    <a:pt x="5456" y="9877"/>
                    <a:pt x="5638" y="9724"/>
                    <a:pt x="5686" y="9523"/>
                  </a:cubicBezTo>
                  <a:lnTo>
                    <a:pt x="5906" y="8403"/>
                  </a:lnTo>
                  <a:cubicBezTo>
                    <a:pt x="6183" y="8327"/>
                    <a:pt x="6451" y="8212"/>
                    <a:pt x="6700" y="8068"/>
                  </a:cubicBezTo>
                  <a:lnTo>
                    <a:pt x="7648" y="8709"/>
                  </a:lnTo>
                  <a:cubicBezTo>
                    <a:pt x="7726" y="8759"/>
                    <a:pt x="7814" y="8783"/>
                    <a:pt x="7901" y="8783"/>
                  </a:cubicBezTo>
                  <a:cubicBezTo>
                    <a:pt x="8017" y="8783"/>
                    <a:pt x="8130" y="8739"/>
                    <a:pt x="8212" y="8652"/>
                  </a:cubicBezTo>
                  <a:lnTo>
                    <a:pt x="8643" y="8221"/>
                  </a:lnTo>
                  <a:cubicBezTo>
                    <a:pt x="8796" y="8068"/>
                    <a:pt x="8825" y="7829"/>
                    <a:pt x="8700" y="7647"/>
                  </a:cubicBezTo>
                  <a:lnTo>
                    <a:pt x="8069" y="6700"/>
                  </a:lnTo>
                  <a:cubicBezTo>
                    <a:pt x="8212" y="6451"/>
                    <a:pt x="8318" y="6183"/>
                    <a:pt x="8394" y="5905"/>
                  </a:cubicBezTo>
                  <a:lnTo>
                    <a:pt x="9514" y="5685"/>
                  </a:lnTo>
                  <a:cubicBezTo>
                    <a:pt x="9724" y="5637"/>
                    <a:pt x="9878" y="5456"/>
                    <a:pt x="9878" y="5245"/>
                  </a:cubicBezTo>
                  <a:lnTo>
                    <a:pt x="9878" y="4632"/>
                  </a:lnTo>
                  <a:cubicBezTo>
                    <a:pt x="9878" y="4422"/>
                    <a:pt x="9724" y="4240"/>
                    <a:pt x="9514" y="4192"/>
                  </a:cubicBezTo>
                  <a:lnTo>
                    <a:pt x="8394" y="3972"/>
                  </a:lnTo>
                  <a:cubicBezTo>
                    <a:pt x="8318" y="3695"/>
                    <a:pt x="8212" y="3427"/>
                    <a:pt x="8069" y="3178"/>
                  </a:cubicBezTo>
                  <a:lnTo>
                    <a:pt x="8700" y="2230"/>
                  </a:lnTo>
                  <a:cubicBezTo>
                    <a:pt x="8825" y="2049"/>
                    <a:pt x="8796" y="1809"/>
                    <a:pt x="8643" y="1666"/>
                  </a:cubicBezTo>
                  <a:lnTo>
                    <a:pt x="8212" y="1225"/>
                  </a:lnTo>
                  <a:cubicBezTo>
                    <a:pt x="8129" y="1142"/>
                    <a:pt x="8013" y="1097"/>
                    <a:pt x="7894" y="1097"/>
                  </a:cubicBezTo>
                  <a:cubicBezTo>
                    <a:pt x="7809" y="1097"/>
                    <a:pt x="7724" y="1120"/>
                    <a:pt x="7648" y="1168"/>
                  </a:cubicBezTo>
                  <a:lnTo>
                    <a:pt x="6700" y="1809"/>
                  </a:lnTo>
                  <a:cubicBezTo>
                    <a:pt x="6451" y="1666"/>
                    <a:pt x="6183" y="1560"/>
                    <a:pt x="5906" y="1474"/>
                  </a:cubicBezTo>
                  <a:lnTo>
                    <a:pt x="5686" y="355"/>
                  </a:lnTo>
                  <a:cubicBezTo>
                    <a:pt x="5638" y="154"/>
                    <a:pt x="5456" y="0"/>
                    <a:pt x="524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3171332" y="3885181"/>
              <a:ext cx="132981" cy="114126"/>
            </a:xfrm>
            <a:custGeom>
              <a:rect b="b" l="l" r="r" t="t"/>
              <a:pathLst>
                <a:path extrusionOk="0" h="4346" w="5064">
                  <a:moveTo>
                    <a:pt x="2900" y="0"/>
                  </a:moveTo>
                  <a:cubicBezTo>
                    <a:pt x="967" y="0"/>
                    <a:pt x="0" y="2335"/>
                    <a:pt x="1359" y="3704"/>
                  </a:cubicBezTo>
                  <a:cubicBezTo>
                    <a:pt x="1802" y="4147"/>
                    <a:pt x="2347" y="4345"/>
                    <a:pt x="2880" y="4345"/>
                  </a:cubicBezTo>
                  <a:cubicBezTo>
                    <a:pt x="3995" y="4345"/>
                    <a:pt x="5063" y="3480"/>
                    <a:pt x="5063" y="2173"/>
                  </a:cubicBezTo>
                  <a:cubicBezTo>
                    <a:pt x="5063" y="976"/>
                    <a:pt x="4097" y="0"/>
                    <a:pt x="2900" y="0"/>
                  </a:cubicBezTo>
                  <a:close/>
                </a:path>
              </a:pathLst>
            </a:custGeom>
            <a:solidFill>
              <a:srgbClr val="E3E8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3209541" y="3914067"/>
              <a:ext cx="66123" cy="56485"/>
            </a:xfrm>
            <a:custGeom>
              <a:rect b="b" l="l" r="r" t="t"/>
              <a:pathLst>
                <a:path extrusionOk="0" h="2151" w="2518">
                  <a:moveTo>
                    <a:pt x="1445" y="1"/>
                  </a:moveTo>
                  <a:cubicBezTo>
                    <a:pt x="479" y="1"/>
                    <a:pt x="0" y="1159"/>
                    <a:pt x="680" y="1838"/>
                  </a:cubicBezTo>
                  <a:cubicBezTo>
                    <a:pt x="898" y="2054"/>
                    <a:pt x="1167" y="2151"/>
                    <a:pt x="1430" y="2151"/>
                  </a:cubicBezTo>
                  <a:cubicBezTo>
                    <a:pt x="1985" y="2151"/>
                    <a:pt x="2517" y="1722"/>
                    <a:pt x="2517" y="1073"/>
                  </a:cubicBezTo>
                  <a:cubicBezTo>
                    <a:pt x="2517" y="479"/>
                    <a:pt x="2039" y="1"/>
                    <a:pt x="1445" y="1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3288189" y="3982947"/>
              <a:ext cx="170664" cy="170664"/>
            </a:xfrm>
            <a:custGeom>
              <a:rect b="b" l="l" r="r" t="t"/>
              <a:pathLst>
                <a:path extrusionOk="0" h="6499" w="6499">
                  <a:moveTo>
                    <a:pt x="3044" y="0"/>
                  </a:moveTo>
                  <a:cubicBezTo>
                    <a:pt x="2900" y="0"/>
                    <a:pt x="2786" y="105"/>
                    <a:pt x="2757" y="239"/>
                  </a:cubicBezTo>
                  <a:lnTo>
                    <a:pt x="2613" y="976"/>
                  </a:lnTo>
                  <a:cubicBezTo>
                    <a:pt x="2431" y="1034"/>
                    <a:pt x="2250" y="1101"/>
                    <a:pt x="2087" y="1196"/>
                  </a:cubicBezTo>
                  <a:lnTo>
                    <a:pt x="1465" y="775"/>
                  </a:lnTo>
                  <a:cubicBezTo>
                    <a:pt x="1417" y="743"/>
                    <a:pt x="1362" y="728"/>
                    <a:pt x="1307" y="728"/>
                  </a:cubicBezTo>
                  <a:cubicBezTo>
                    <a:pt x="1231" y="728"/>
                    <a:pt x="1153" y="758"/>
                    <a:pt x="1092" y="814"/>
                  </a:cubicBezTo>
                  <a:lnTo>
                    <a:pt x="814" y="1101"/>
                  </a:lnTo>
                  <a:cubicBezTo>
                    <a:pt x="709" y="1196"/>
                    <a:pt x="699" y="1350"/>
                    <a:pt x="776" y="1474"/>
                  </a:cubicBezTo>
                  <a:lnTo>
                    <a:pt x="1187" y="2096"/>
                  </a:lnTo>
                  <a:cubicBezTo>
                    <a:pt x="1092" y="2259"/>
                    <a:pt x="1025" y="2431"/>
                    <a:pt x="977" y="2613"/>
                  </a:cubicBezTo>
                  <a:lnTo>
                    <a:pt x="240" y="2766"/>
                  </a:lnTo>
                  <a:cubicBezTo>
                    <a:pt x="96" y="2785"/>
                    <a:pt x="1" y="2909"/>
                    <a:pt x="1" y="3053"/>
                  </a:cubicBezTo>
                  <a:lnTo>
                    <a:pt x="1" y="3455"/>
                  </a:lnTo>
                  <a:cubicBezTo>
                    <a:pt x="1" y="3599"/>
                    <a:pt x="96" y="3713"/>
                    <a:pt x="240" y="3742"/>
                  </a:cubicBezTo>
                  <a:lnTo>
                    <a:pt x="977" y="3886"/>
                  </a:lnTo>
                  <a:cubicBezTo>
                    <a:pt x="1025" y="4067"/>
                    <a:pt x="1092" y="4249"/>
                    <a:pt x="1187" y="4412"/>
                  </a:cubicBezTo>
                  <a:lnTo>
                    <a:pt x="776" y="5034"/>
                  </a:lnTo>
                  <a:cubicBezTo>
                    <a:pt x="699" y="5149"/>
                    <a:pt x="709" y="5302"/>
                    <a:pt x="814" y="5407"/>
                  </a:cubicBezTo>
                  <a:lnTo>
                    <a:pt x="1092" y="5685"/>
                  </a:lnTo>
                  <a:cubicBezTo>
                    <a:pt x="1146" y="5744"/>
                    <a:pt x="1218" y="5773"/>
                    <a:pt x="1294" y="5773"/>
                  </a:cubicBezTo>
                  <a:cubicBezTo>
                    <a:pt x="1351" y="5773"/>
                    <a:pt x="1411" y="5756"/>
                    <a:pt x="1465" y="5723"/>
                  </a:cubicBezTo>
                  <a:lnTo>
                    <a:pt x="2087" y="5312"/>
                  </a:lnTo>
                  <a:cubicBezTo>
                    <a:pt x="2250" y="5398"/>
                    <a:pt x="2422" y="5474"/>
                    <a:pt x="2604" y="5522"/>
                  </a:cubicBezTo>
                  <a:lnTo>
                    <a:pt x="2747" y="6259"/>
                  </a:lnTo>
                  <a:cubicBezTo>
                    <a:pt x="2776" y="6403"/>
                    <a:pt x="2900" y="6498"/>
                    <a:pt x="3044" y="6498"/>
                  </a:cubicBezTo>
                  <a:lnTo>
                    <a:pt x="3446" y="6498"/>
                  </a:lnTo>
                  <a:cubicBezTo>
                    <a:pt x="3580" y="6498"/>
                    <a:pt x="3704" y="6403"/>
                    <a:pt x="3733" y="6259"/>
                  </a:cubicBezTo>
                  <a:lnTo>
                    <a:pt x="3877" y="5522"/>
                  </a:lnTo>
                  <a:cubicBezTo>
                    <a:pt x="4058" y="5474"/>
                    <a:pt x="4231" y="5398"/>
                    <a:pt x="4403" y="5312"/>
                  </a:cubicBezTo>
                  <a:lnTo>
                    <a:pt x="5025" y="5733"/>
                  </a:lnTo>
                  <a:cubicBezTo>
                    <a:pt x="5077" y="5765"/>
                    <a:pt x="5134" y="5780"/>
                    <a:pt x="5190" y="5780"/>
                  </a:cubicBezTo>
                  <a:cubicBezTo>
                    <a:pt x="5267" y="5780"/>
                    <a:pt x="5343" y="5750"/>
                    <a:pt x="5398" y="5694"/>
                  </a:cubicBezTo>
                  <a:lnTo>
                    <a:pt x="5685" y="5407"/>
                  </a:lnTo>
                  <a:cubicBezTo>
                    <a:pt x="5781" y="5302"/>
                    <a:pt x="5800" y="5149"/>
                    <a:pt x="5724" y="5034"/>
                  </a:cubicBezTo>
                  <a:lnTo>
                    <a:pt x="5303" y="4412"/>
                  </a:lnTo>
                  <a:cubicBezTo>
                    <a:pt x="5398" y="4240"/>
                    <a:pt x="5465" y="4067"/>
                    <a:pt x="5523" y="3886"/>
                  </a:cubicBezTo>
                  <a:lnTo>
                    <a:pt x="6260" y="3742"/>
                  </a:lnTo>
                  <a:cubicBezTo>
                    <a:pt x="6394" y="3713"/>
                    <a:pt x="6489" y="3589"/>
                    <a:pt x="6499" y="3455"/>
                  </a:cubicBezTo>
                  <a:lnTo>
                    <a:pt x="6499" y="3053"/>
                  </a:lnTo>
                  <a:cubicBezTo>
                    <a:pt x="6489" y="2909"/>
                    <a:pt x="6394" y="2785"/>
                    <a:pt x="6250" y="2766"/>
                  </a:cubicBezTo>
                  <a:lnTo>
                    <a:pt x="5513" y="2613"/>
                  </a:lnTo>
                  <a:cubicBezTo>
                    <a:pt x="5465" y="2431"/>
                    <a:pt x="5389" y="2259"/>
                    <a:pt x="5303" y="2096"/>
                  </a:cubicBezTo>
                  <a:lnTo>
                    <a:pt x="5714" y="1474"/>
                  </a:lnTo>
                  <a:cubicBezTo>
                    <a:pt x="5791" y="1350"/>
                    <a:pt x="5772" y="1196"/>
                    <a:pt x="5676" y="1101"/>
                  </a:cubicBezTo>
                  <a:lnTo>
                    <a:pt x="5398" y="814"/>
                  </a:lnTo>
                  <a:cubicBezTo>
                    <a:pt x="5337" y="758"/>
                    <a:pt x="5259" y="728"/>
                    <a:pt x="5183" y="728"/>
                  </a:cubicBezTo>
                  <a:cubicBezTo>
                    <a:pt x="5128" y="728"/>
                    <a:pt x="5073" y="743"/>
                    <a:pt x="5025" y="775"/>
                  </a:cubicBezTo>
                  <a:lnTo>
                    <a:pt x="4393" y="1196"/>
                  </a:lnTo>
                  <a:cubicBezTo>
                    <a:pt x="4231" y="1101"/>
                    <a:pt x="4058" y="1034"/>
                    <a:pt x="3877" y="976"/>
                  </a:cubicBezTo>
                  <a:lnTo>
                    <a:pt x="3733" y="239"/>
                  </a:lnTo>
                  <a:cubicBezTo>
                    <a:pt x="3704" y="105"/>
                    <a:pt x="3580" y="0"/>
                    <a:pt x="3446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3316340" y="4025672"/>
              <a:ext cx="99788" cy="85371"/>
            </a:xfrm>
            <a:custGeom>
              <a:rect b="b" l="l" r="r" t="t"/>
              <a:pathLst>
                <a:path extrusionOk="0" h="3251" w="3800">
                  <a:moveTo>
                    <a:pt x="2173" y="0"/>
                  </a:moveTo>
                  <a:cubicBezTo>
                    <a:pt x="728" y="0"/>
                    <a:pt x="0" y="1751"/>
                    <a:pt x="1025" y="2775"/>
                  </a:cubicBezTo>
                  <a:cubicBezTo>
                    <a:pt x="1355" y="3103"/>
                    <a:pt x="1762" y="3250"/>
                    <a:pt x="2161" y="3250"/>
                  </a:cubicBezTo>
                  <a:cubicBezTo>
                    <a:pt x="2997" y="3250"/>
                    <a:pt x="3800" y="2605"/>
                    <a:pt x="3800" y="1627"/>
                  </a:cubicBezTo>
                  <a:cubicBezTo>
                    <a:pt x="3800" y="727"/>
                    <a:pt x="3073" y="0"/>
                    <a:pt x="2173" y="0"/>
                  </a:cubicBezTo>
                  <a:close/>
                </a:path>
              </a:pathLst>
            </a:custGeom>
            <a:solidFill>
              <a:srgbClr val="C6CF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3339213" y="4042741"/>
              <a:ext cx="59847" cy="51260"/>
            </a:xfrm>
            <a:custGeom>
              <a:rect b="b" l="l" r="r" t="t"/>
              <a:pathLst>
                <a:path extrusionOk="0" h="1952" w="2279">
                  <a:moveTo>
                    <a:pt x="1302" y="1"/>
                  </a:moveTo>
                  <a:cubicBezTo>
                    <a:pt x="431" y="1"/>
                    <a:pt x="0" y="1044"/>
                    <a:pt x="613" y="1666"/>
                  </a:cubicBezTo>
                  <a:cubicBezTo>
                    <a:pt x="810" y="1863"/>
                    <a:pt x="1053" y="1951"/>
                    <a:pt x="1292" y="1951"/>
                  </a:cubicBezTo>
                  <a:cubicBezTo>
                    <a:pt x="1794" y="1951"/>
                    <a:pt x="2278" y="1561"/>
                    <a:pt x="2278" y="977"/>
                  </a:cubicBezTo>
                  <a:cubicBezTo>
                    <a:pt x="2278" y="431"/>
                    <a:pt x="1838" y="1"/>
                    <a:pt x="1302" y="1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1"/>
          <p:cNvSpPr/>
          <p:nvPr/>
        </p:nvSpPr>
        <p:spPr>
          <a:xfrm>
            <a:off x="588650" y="2941650"/>
            <a:ext cx="2679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1"/>
          <p:cNvSpPr txBox="1"/>
          <p:nvPr>
            <p:ph type="title"/>
          </p:nvPr>
        </p:nvSpPr>
        <p:spPr>
          <a:xfrm>
            <a:off x="430850" y="289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Specialist Vocabulary Lists</a:t>
            </a:r>
            <a:endParaRPr/>
          </a:p>
        </p:txBody>
      </p:sp>
      <p:sp>
        <p:nvSpPr>
          <p:cNvPr id="449" name="Google Shape;449;p41"/>
          <p:cNvSpPr txBox="1"/>
          <p:nvPr>
            <p:ph idx="2" type="subTitle"/>
          </p:nvPr>
        </p:nvSpPr>
        <p:spPr>
          <a:xfrm>
            <a:off x="3379500" y="2888725"/>
            <a:ext cx="49806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Assembling your own subject corpus</a:t>
            </a:r>
            <a:endParaRPr sz="1800"/>
          </a:p>
        </p:txBody>
      </p:sp>
      <p:sp>
        <p:nvSpPr>
          <p:cNvPr id="450" name="Google Shape;450;p41"/>
          <p:cNvSpPr txBox="1"/>
          <p:nvPr>
            <p:ph idx="7" type="subTitle"/>
          </p:nvPr>
        </p:nvSpPr>
        <p:spPr>
          <a:xfrm>
            <a:off x="687530" y="2941800"/>
            <a:ext cx="24186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Corpus Creation</a:t>
            </a:r>
            <a:endParaRPr/>
          </a:p>
        </p:txBody>
      </p:sp>
      <p:sp>
        <p:nvSpPr>
          <p:cNvPr id="451" name="Google Shape;451;p41"/>
          <p:cNvSpPr txBox="1"/>
          <p:nvPr>
            <p:ph idx="5" type="subTitle"/>
          </p:nvPr>
        </p:nvSpPr>
        <p:spPr>
          <a:xfrm>
            <a:off x="354650" y="1313075"/>
            <a:ext cx="8045100" cy="3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There is a need for any subject that is being studied by ESL/EFL students to have such a list.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There should be a simple way any teacher in these fields should be able to create their own frequency based list.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will describe the process I have gone through for generating my own list.</a:t>
            </a:r>
            <a:endParaRPr sz="1800"/>
          </a:p>
        </p:txBody>
      </p:sp>
      <p:sp>
        <p:nvSpPr>
          <p:cNvPr id="452" name="Google Shape;452;p41"/>
          <p:cNvSpPr/>
          <p:nvPr/>
        </p:nvSpPr>
        <p:spPr>
          <a:xfrm>
            <a:off x="557175" y="3415150"/>
            <a:ext cx="2679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1"/>
          <p:cNvSpPr txBox="1"/>
          <p:nvPr>
            <p:ph idx="7" type="subTitle"/>
          </p:nvPr>
        </p:nvSpPr>
        <p:spPr>
          <a:xfrm>
            <a:off x="656055" y="3415300"/>
            <a:ext cx="24186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Processing</a:t>
            </a:r>
            <a:endParaRPr/>
          </a:p>
        </p:txBody>
      </p:sp>
      <p:sp>
        <p:nvSpPr>
          <p:cNvPr id="454" name="Google Shape;454;p41"/>
          <p:cNvSpPr/>
          <p:nvPr/>
        </p:nvSpPr>
        <p:spPr>
          <a:xfrm>
            <a:off x="557175" y="3888650"/>
            <a:ext cx="2679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41"/>
          <p:cNvSpPr txBox="1"/>
          <p:nvPr>
            <p:ph idx="7" type="subTitle"/>
          </p:nvPr>
        </p:nvSpPr>
        <p:spPr>
          <a:xfrm>
            <a:off x="656055" y="3888800"/>
            <a:ext cx="24186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</a:t>
            </a:r>
            <a:endParaRPr/>
          </a:p>
        </p:txBody>
      </p:sp>
      <p:sp>
        <p:nvSpPr>
          <p:cNvPr id="456" name="Google Shape;456;p41"/>
          <p:cNvSpPr txBox="1"/>
          <p:nvPr>
            <p:ph idx="2" type="subTitle"/>
          </p:nvPr>
        </p:nvSpPr>
        <p:spPr>
          <a:xfrm>
            <a:off x="3379500" y="3362225"/>
            <a:ext cx="49806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Determining unique words</a:t>
            </a:r>
            <a:endParaRPr sz="1800"/>
          </a:p>
        </p:txBody>
      </p:sp>
      <p:sp>
        <p:nvSpPr>
          <p:cNvPr id="457" name="Google Shape;457;p41"/>
          <p:cNvSpPr txBox="1"/>
          <p:nvPr>
            <p:ph idx="2" type="subTitle"/>
          </p:nvPr>
        </p:nvSpPr>
        <p:spPr>
          <a:xfrm>
            <a:off x="3379500" y="3835725"/>
            <a:ext cx="49806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Putting it into use in the classroom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2"/>
          <p:cNvSpPr/>
          <p:nvPr/>
        </p:nvSpPr>
        <p:spPr>
          <a:xfrm>
            <a:off x="297100" y="3032013"/>
            <a:ext cx="2679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42"/>
          <p:cNvSpPr txBox="1"/>
          <p:nvPr>
            <p:ph type="title"/>
          </p:nvPr>
        </p:nvSpPr>
        <p:spPr>
          <a:xfrm>
            <a:off x="430850" y="289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Corpus Creation - Architecture</a:t>
            </a:r>
            <a:endParaRPr/>
          </a:p>
        </p:txBody>
      </p:sp>
      <p:sp>
        <p:nvSpPr>
          <p:cNvPr id="464" name="Google Shape;464;p42"/>
          <p:cNvSpPr txBox="1"/>
          <p:nvPr>
            <p:ph idx="2" type="subTitle"/>
          </p:nvPr>
        </p:nvSpPr>
        <p:spPr>
          <a:xfrm>
            <a:off x="3150900" y="2964925"/>
            <a:ext cx="49806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Assemble the texts</a:t>
            </a:r>
            <a:endParaRPr sz="1800"/>
          </a:p>
        </p:txBody>
      </p:sp>
      <p:sp>
        <p:nvSpPr>
          <p:cNvPr id="465" name="Google Shape;465;p42"/>
          <p:cNvSpPr txBox="1"/>
          <p:nvPr>
            <p:ph idx="7" type="subTitle"/>
          </p:nvPr>
        </p:nvSpPr>
        <p:spPr>
          <a:xfrm>
            <a:off x="404780" y="3032163"/>
            <a:ext cx="24186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Selection</a:t>
            </a:r>
            <a:endParaRPr/>
          </a:p>
        </p:txBody>
      </p:sp>
      <p:sp>
        <p:nvSpPr>
          <p:cNvPr id="466" name="Google Shape;466;p42"/>
          <p:cNvSpPr txBox="1"/>
          <p:nvPr>
            <p:ph idx="5" type="subTitle"/>
          </p:nvPr>
        </p:nvSpPr>
        <p:spPr>
          <a:xfrm>
            <a:off x="455150" y="1269175"/>
            <a:ext cx="7850400" cy="16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First, we need to decide what ‘Architecture English’ means.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Distinct from everyday English.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Accessible.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Entry level for native speaker.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chose university-level first year Architecture textbooks</a:t>
            </a:r>
            <a:endParaRPr sz="1800"/>
          </a:p>
        </p:txBody>
      </p:sp>
      <p:sp>
        <p:nvSpPr>
          <p:cNvPr id="467" name="Google Shape;467;p42"/>
          <p:cNvSpPr/>
          <p:nvPr/>
        </p:nvSpPr>
        <p:spPr>
          <a:xfrm>
            <a:off x="328575" y="3491350"/>
            <a:ext cx="2679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42"/>
          <p:cNvSpPr txBox="1"/>
          <p:nvPr>
            <p:ph idx="7" type="subTitle"/>
          </p:nvPr>
        </p:nvSpPr>
        <p:spPr>
          <a:xfrm>
            <a:off x="427455" y="3491500"/>
            <a:ext cx="24186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Extract Text</a:t>
            </a:r>
            <a:endParaRPr/>
          </a:p>
        </p:txBody>
      </p:sp>
      <p:sp>
        <p:nvSpPr>
          <p:cNvPr id="469" name="Google Shape;469;p42"/>
          <p:cNvSpPr/>
          <p:nvPr/>
        </p:nvSpPr>
        <p:spPr>
          <a:xfrm>
            <a:off x="328575" y="3964850"/>
            <a:ext cx="2679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2"/>
          <p:cNvSpPr txBox="1"/>
          <p:nvPr>
            <p:ph idx="7" type="subTitle"/>
          </p:nvPr>
        </p:nvSpPr>
        <p:spPr>
          <a:xfrm>
            <a:off x="427455" y="3965000"/>
            <a:ext cx="24186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Combine</a:t>
            </a:r>
            <a:endParaRPr/>
          </a:p>
        </p:txBody>
      </p:sp>
      <p:sp>
        <p:nvSpPr>
          <p:cNvPr id="471" name="Google Shape;471;p42"/>
          <p:cNvSpPr txBox="1"/>
          <p:nvPr>
            <p:ph idx="2" type="subTitle"/>
          </p:nvPr>
        </p:nvSpPr>
        <p:spPr>
          <a:xfrm>
            <a:off x="3150900" y="3438425"/>
            <a:ext cx="49806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Strip the documents to text-only versions</a:t>
            </a:r>
            <a:endParaRPr sz="1800"/>
          </a:p>
        </p:txBody>
      </p:sp>
      <p:sp>
        <p:nvSpPr>
          <p:cNvPr id="472" name="Google Shape;472;p42"/>
          <p:cNvSpPr txBox="1"/>
          <p:nvPr>
            <p:ph idx="2" type="subTitle"/>
          </p:nvPr>
        </p:nvSpPr>
        <p:spPr>
          <a:xfrm>
            <a:off x="3150900" y="3911925"/>
            <a:ext cx="49806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Put all text into one document.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is our corpus of architecture English.</a:t>
            </a:r>
            <a:endParaRPr sz="1800"/>
          </a:p>
        </p:txBody>
      </p:sp>
      <p:grpSp>
        <p:nvGrpSpPr>
          <p:cNvPr id="473" name="Google Shape;473;p42"/>
          <p:cNvGrpSpPr/>
          <p:nvPr/>
        </p:nvGrpSpPr>
        <p:grpSpPr>
          <a:xfrm rot="5400000">
            <a:off x="6500685" y="2582969"/>
            <a:ext cx="3663981" cy="1211721"/>
            <a:chOff x="6853641" y="2534077"/>
            <a:chExt cx="1515545" cy="501229"/>
          </a:xfrm>
        </p:grpSpPr>
        <p:grpSp>
          <p:nvGrpSpPr>
            <p:cNvPr id="474" name="Google Shape;474;p42"/>
            <p:cNvGrpSpPr/>
            <p:nvPr/>
          </p:nvGrpSpPr>
          <p:grpSpPr>
            <a:xfrm>
              <a:off x="6853641" y="2618923"/>
              <a:ext cx="1515545" cy="324556"/>
              <a:chOff x="6853641" y="2618923"/>
              <a:chExt cx="1515545" cy="324556"/>
            </a:xfrm>
          </p:grpSpPr>
          <p:sp>
            <p:nvSpPr>
              <p:cNvPr id="475" name="Google Shape;475;p42"/>
              <p:cNvSpPr/>
              <p:nvPr/>
            </p:nvSpPr>
            <p:spPr>
              <a:xfrm>
                <a:off x="7747010" y="2781222"/>
                <a:ext cx="324578" cy="162258"/>
              </a:xfrm>
              <a:custGeom>
                <a:rect b="b" l="l" r="r" t="t"/>
                <a:pathLst>
                  <a:path extrusionOk="0" h="3951" w="7904">
                    <a:moveTo>
                      <a:pt x="1" y="0"/>
                    </a:moveTo>
                    <a:cubicBezTo>
                      <a:pt x="1" y="540"/>
                      <a:pt x="113" y="1075"/>
                      <a:pt x="327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6132" y="3951"/>
                      <a:pt x="7903" y="2178"/>
                      <a:pt x="7903" y="0"/>
                    </a:cubicBezTo>
                    <a:lnTo>
                      <a:pt x="7248" y="0"/>
                    </a:lnTo>
                    <a:cubicBezTo>
                      <a:pt x="7248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42"/>
              <p:cNvSpPr/>
              <p:nvPr/>
            </p:nvSpPr>
            <p:spPr>
              <a:xfrm>
                <a:off x="7449412" y="2618923"/>
                <a:ext cx="324496" cy="162258"/>
              </a:xfrm>
              <a:custGeom>
                <a:rect b="b" l="l" r="r" t="t"/>
                <a:pathLst>
                  <a:path extrusionOk="0" h="3951" w="7902">
                    <a:moveTo>
                      <a:pt x="3951" y="0"/>
                    </a:moveTo>
                    <a:cubicBezTo>
                      <a:pt x="2330" y="0"/>
                      <a:pt x="935" y="982"/>
                      <a:pt x="327" y="2380"/>
                    </a:cubicBezTo>
                    <a:cubicBezTo>
                      <a:pt x="111" y="2874"/>
                      <a:pt x="0" y="3409"/>
                      <a:pt x="0" y="3951"/>
                    </a:cubicBezTo>
                    <a:lnTo>
                      <a:pt x="653" y="3951"/>
                    </a:lnTo>
                    <a:cubicBezTo>
                      <a:pt x="653" y="2135"/>
                      <a:pt x="2133" y="657"/>
                      <a:pt x="3951" y="657"/>
                    </a:cubicBezTo>
                    <a:cubicBezTo>
                      <a:pt x="5767" y="657"/>
                      <a:pt x="7246" y="2135"/>
                      <a:pt x="7246" y="3951"/>
                    </a:cubicBezTo>
                    <a:lnTo>
                      <a:pt x="7901" y="3951"/>
                    </a:lnTo>
                    <a:cubicBezTo>
                      <a:pt x="7901" y="3411"/>
                      <a:pt x="7791" y="2876"/>
                      <a:pt x="7574" y="2381"/>
                    </a:cubicBezTo>
                    <a:cubicBezTo>
                      <a:pt x="6966" y="982"/>
                      <a:pt x="5571" y="0"/>
                      <a:pt x="395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42"/>
              <p:cNvSpPr/>
              <p:nvPr/>
            </p:nvSpPr>
            <p:spPr>
              <a:xfrm>
                <a:off x="6853641" y="2618923"/>
                <a:ext cx="324824" cy="162792"/>
              </a:xfrm>
              <a:custGeom>
                <a:rect b="b" l="l" r="r" t="t"/>
                <a:pathLst>
                  <a:path extrusionOk="0" h="3964" w="7910">
                    <a:moveTo>
                      <a:pt x="3958" y="0"/>
                    </a:moveTo>
                    <a:cubicBezTo>
                      <a:pt x="3954" y="0"/>
                      <a:pt x="3950" y="0"/>
                      <a:pt x="3946" y="0"/>
                    </a:cubicBezTo>
                    <a:cubicBezTo>
                      <a:pt x="1768" y="6"/>
                      <a:pt x="0" y="1784"/>
                      <a:pt x="6" y="3963"/>
                    </a:cubicBezTo>
                    <a:lnTo>
                      <a:pt x="661" y="3962"/>
                    </a:lnTo>
                    <a:cubicBezTo>
                      <a:pt x="657" y="2144"/>
                      <a:pt x="2131" y="661"/>
                      <a:pt x="3947" y="655"/>
                    </a:cubicBezTo>
                    <a:cubicBezTo>
                      <a:pt x="3951" y="655"/>
                      <a:pt x="3955" y="655"/>
                      <a:pt x="3959" y="655"/>
                    </a:cubicBezTo>
                    <a:cubicBezTo>
                      <a:pt x="5771" y="655"/>
                      <a:pt x="7248" y="2127"/>
                      <a:pt x="7254" y="3939"/>
                    </a:cubicBezTo>
                    <a:lnTo>
                      <a:pt x="7256" y="3939"/>
                    </a:lnTo>
                    <a:lnTo>
                      <a:pt x="7909" y="3938"/>
                    </a:lnTo>
                    <a:cubicBezTo>
                      <a:pt x="7907" y="3398"/>
                      <a:pt x="7795" y="2863"/>
                      <a:pt x="7578" y="2368"/>
                    </a:cubicBezTo>
                    <a:cubicBezTo>
                      <a:pt x="6966" y="976"/>
                      <a:pt x="5573" y="0"/>
                      <a:pt x="3958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42"/>
              <p:cNvSpPr/>
              <p:nvPr/>
            </p:nvSpPr>
            <p:spPr>
              <a:xfrm>
                <a:off x="7151691" y="2781222"/>
                <a:ext cx="324578" cy="162258"/>
              </a:xfrm>
              <a:custGeom>
                <a:rect b="b" l="l" r="r" t="t"/>
                <a:pathLst>
                  <a:path extrusionOk="0" h="3951" w="7904">
                    <a:moveTo>
                      <a:pt x="1" y="0"/>
                    </a:moveTo>
                    <a:cubicBezTo>
                      <a:pt x="1" y="540"/>
                      <a:pt x="111" y="1075"/>
                      <a:pt x="328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5574" y="3951"/>
                      <a:pt x="6967" y="2971"/>
                      <a:pt x="7575" y="1573"/>
                    </a:cubicBezTo>
                    <a:cubicBezTo>
                      <a:pt x="7791" y="1076"/>
                      <a:pt x="7903" y="541"/>
                      <a:pt x="7903" y="0"/>
                    </a:cubicBezTo>
                    <a:lnTo>
                      <a:pt x="7249" y="0"/>
                    </a:lnTo>
                    <a:cubicBezTo>
                      <a:pt x="7249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42"/>
              <p:cNvSpPr/>
              <p:nvPr/>
            </p:nvSpPr>
            <p:spPr>
              <a:xfrm>
                <a:off x="8044362" y="2618923"/>
                <a:ext cx="324824" cy="162792"/>
              </a:xfrm>
              <a:custGeom>
                <a:rect b="b" l="l" r="r" t="t"/>
                <a:pathLst>
                  <a:path extrusionOk="0" h="3964" w="7910">
                    <a:moveTo>
                      <a:pt x="3959" y="0"/>
                    </a:moveTo>
                    <a:cubicBezTo>
                      <a:pt x="3955" y="0"/>
                      <a:pt x="3951" y="0"/>
                      <a:pt x="3947" y="0"/>
                    </a:cubicBezTo>
                    <a:cubicBezTo>
                      <a:pt x="1769" y="8"/>
                      <a:pt x="1" y="1786"/>
                      <a:pt x="7" y="3963"/>
                    </a:cubicBezTo>
                    <a:lnTo>
                      <a:pt x="664" y="3962"/>
                    </a:lnTo>
                    <a:cubicBezTo>
                      <a:pt x="658" y="2144"/>
                      <a:pt x="2132" y="661"/>
                      <a:pt x="3948" y="657"/>
                    </a:cubicBezTo>
                    <a:cubicBezTo>
                      <a:pt x="3952" y="657"/>
                      <a:pt x="3956" y="657"/>
                      <a:pt x="3960" y="657"/>
                    </a:cubicBezTo>
                    <a:cubicBezTo>
                      <a:pt x="5772" y="657"/>
                      <a:pt x="7249" y="2127"/>
                      <a:pt x="7255" y="3941"/>
                    </a:cubicBezTo>
                    <a:lnTo>
                      <a:pt x="7257" y="3941"/>
                    </a:lnTo>
                    <a:lnTo>
                      <a:pt x="7910" y="3939"/>
                    </a:lnTo>
                    <a:cubicBezTo>
                      <a:pt x="7908" y="3398"/>
                      <a:pt x="7796" y="2865"/>
                      <a:pt x="7578" y="2370"/>
                    </a:cubicBezTo>
                    <a:cubicBezTo>
                      <a:pt x="6967" y="976"/>
                      <a:pt x="5574" y="0"/>
                      <a:pt x="3959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80" name="Google Shape;480;p42"/>
            <p:cNvSpPr/>
            <p:nvPr/>
          </p:nvSpPr>
          <p:spPr>
            <a:xfrm>
              <a:off x="6899264" y="2673830"/>
              <a:ext cx="225242" cy="361476"/>
            </a:xfrm>
            <a:custGeom>
              <a:rect b="b" l="l" r="r" t="t"/>
              <a:pathLst>
                <a:path extrusionOk="0" h="8802" w="5485">
                  <a:moveTo>
                    <a:pt x="2798" y="1197"/>
                  </a:moveTo>
                  <a:cubicBezTo>
                    <a:pt x="2989" y="1197"/>
                    <a:pt x="3183" y="1234"/>
                    <a:pt x="3366" y="1310"/>
                  </a:cubicBezTo>
                  <a:cubicBezTo>
                    <a:pt x="3924" y="1542"/>
                    <a:pt x="4287" y="2085"/>
                    <a:pt x="4287" y="2689"/>
                  </a:cubicBezTo>
                  <a:cubicBezTo>
                    <a:pt x="4287" y="3512"/>
                    <a:pt x="3619" y="4178"/>
                    <a:pt x="2796" y="4180"/>
                  </a:cubicBezTo>
                  <a:cubicBezTo>
                    <a:pt x="2194" y="4180"/>
                    <a:pt x="1650" y="3816"/>
                    <a:pt x="1419" y="3259"/>
                  </a:cubicBezTo>
                  <a:cubicBezTo>
                    <a:pt x="1189" y="2702"/>
                    <a:pt x="1317" y="2061"/>
                    <a:pt x="1743" y="1634"/>
                  </a:cubicBezTo>
                  <a:cubicBezTo>
                    <a:pt x="2028" y="1348"/>
                    <a:pt x="2410" y="1197"/>
                    <a:pt x="2798" y="1197"/>
                  </a:cubicBezTo>
                  <a:close/>
                  <a:moveTo>
                    <a:pt x="2796" y="1"/>
                  </a:moveTo>
                  <a:cubicBezTo>
                    <a:pt x="2254" y="1"/>
                    <a:pt x="1714" y="165"/>
                    <a:pt x="1253" y="489"/>
                  </a:cubicBezTo>
                  <a:cubicBezTo>
                    <a:pt x="433" y="1063"/>
                    <a:pt x="0" y="2048"/>
                    <a:pt x="132" y="3043"/>
                  </a:cubicBezTo>
                  <a:cubicBezTo>
                    <a:pt x="263" y="4037"/>
                    <a:pt x="937" y="4875"/>
                    <a:pt x="1880" y="5216"/>
                  </a:cubicBezTo>
                  <a:lnTo>
                    <a:pt x="1880" y="6705"/>
                  </a:lnTo>
                  <a:lnTo>
                    <a:pt x="1067" y="6705"/>
                  </a:lnTo>
                  <a:lnTo>
                    <a:pt x="2723" y="8801"/>
                  </a:lnTo>
                  <a:lnTo>
                    <a:pt x="4377" y="6705"/>
                  </a:lnTo>
                  <a:lnTo>
                    <a:pt x="3563" y="6705"/>
                  </a:lnTo>
                  <a:lnTo>
                    <a:pt x="3563" y="5265"/>
                  </a:lnTo>
                  <a:cubicBezTo>
                    <a:pt x="4703" y="4926"/>
                    <a:pt x="5485" y="3877"/>
                    <a:pt x="5485" y="2689"/>
                  </a:cubicBezTo>
                  <a:cubicBezTo>
                    <a:pt x="5485" y="1685"/>
                    <a:pt x="4926" y="766"/>
                    <a:pt x="4037" y="304"/>
                  </a:cubicBezTo>
                  <a:cubicBezTo>
                    <a:pt x="3647" y="101"/>
                    <a:pt x="3221" y="1"/>
                    <a:pt x="279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2"/>
            <p:cNvSpPr/>
            <p:nvPr/>
          </p:nvSpPr>
          <p:spPr>
            <a:xfrm>
              <a:off x="7198259" y="2534077"/>
              <a:ext cx="235261" cy="360532"/>
            </a:xfrm>
            <a:custGeom>
              <a:rect b="b" l="l" r="r" t="t"/>
              <a:pathLst>
                <a:path extrusionOk="0" h="8779" w="5729">
                  <a:moveTo>
                    <a:pt x="2858" y="4600"/>
                  </a:moveTo>
                  <a:cubicBezTo>
                    <a:pt x="3050" y="4600"/>
                    <a:pt x="3243" y="4637"/>
                    <a:pt x="3427" y="4713"/>
                  </a:cubicBezTo>
                  <a:cubicBezTo>
                    <a:pt x="3985" y="4945"/>
                    <a:pt x="4347" y="5488"/>
                    <a:pt x="4347" y="6092"/>
                  </a:cubicBezTo>
                  <a:cubicBezTo>
                    <a:pt x="4347" y="6915"/>
                    <a:pt x="3679" y="7581"/>
                    <a:pt x="2856" y="7583"/>
                  </a:cubicBezTo>
                  <a:cubicBezTo>
                    <a:pt x="2254" y="7583"/>
                    <a:pt x="1709" y="7219"/>
                    <a:pt x="1479" y="6662"/>
                  </a:cubicBezTo>
                  <a:cubicBezTo>
                    <a:pt x="1248" y="6105"/>
                    <a:pt x="1376" y="5464"/>
                    <a:pt x="1802" y="5037"/>
                  </a:cubicBezTo>
                  <a:cubicBezTo>
                    <a:pt x="2087" y="4751"/>
                    <a:pt x="2469" y="4600"/>
                    <a:pt x="2858" y="4600"/>
                  </a:cubicBezTo>
                  <a:close/>
                  <a:moveTo>
                    <a:pt x="2883" y="0"/>
                  </a:moveTo>
                  <a:lnTo>
                    <a:pt x="1227" y="2097"/>
                  </a:lnTo>
                  <a:lnTo>
                    <a:pt x="2041" y="2097"/>
                  </a:lnTo>
                  <a:lnTo>
                    <a:pt x="2041" y="3530"/>
                  </a:lnTo>
                  <a:cubicBezTo>
                    <a:pt x="782" y="3930"/>
                    <a:pt x="1" y="5184"/>
                    <a:pt x="196" y="6491"/>
                  </a:cubicBezTo>
                  <a:cubicBezTo>
                    <a:pt x="393" y="7796"/>
                    <a:pt x="1507" y="8766"/>
                    <a:pt x="2827" y="8779"/>
                  </a:cubicBezTo>
                  <a:cubicBezTo>
                    <a:pt x="2837" y="8779"/>
                    <a:pt x="2847" y="8779"/>
                    <a:pt x="2857" y="8779"/>
                  </a:cubicBezTo>
                  <a:cubicBezTo>
                    <a:pt x="4165" y="8779"/>
                    <a:pt x="5285" y="7837"/>
                    <a:pt x="5506" y="6545"/>
                  </a:cubicBezTo>
                  <a:cubicBezTo>
                    <a:pt x="5729" y="5245"/>
                    <a:pt x="4974" y="3973"/>
                    <a:pt x="3724" y="3547"/>
                  </a:cubicBezTo>
                  <a:lnTo>
                    <a:pt x="3724" y="2097"/>
                  </a:lnTo>
                  <a:lnTo>
                    <a:pt x="4539" y="2097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2"/>
            <p:cNvSpPr/>
            <p:nvPr/>
          </p:nvSpPr>
          <p:spPr>
            <a:xfrm>
              <a:off x="7493639" y="2673830"/>
              <a:ext cx="225200" cy="361476"/>
            </a:xfrm>
            <a:custGeom>
              <a:rect b="b" l="l" r="r" t="t"/>
              <a:pathLst>
                <a:path extrusionOk="0" h="8802" w="5484">
                  <a:moveTo>
                    <a:pt x="2796" y="1197"/>
                  </a:moveTo>
                  <a:cubicBezTo>
                    <a:pt x="2988" y="1197"/>
                    <a:pt x="3181" y="1234"/>
                    <a:pt x="3365" y="1310"/>
                  </a:cubicBezTo>
                  <a:cubicBezTo>
                    <a:pt x="3922" y="1542"/>
                    <a:pt x="4286" y="2085"/>
                    <a:pt x="4286" y="2689"/>
                  </a:cubicBezTo>
                  <a:cubicBezTo>
                    <a:pt x="4284" y="3512"/>
                    <a:pt x="3618" y="4178"/>
                    <a:pt x="2795" y="4180"/>
                  </a:cubicBezTo>
                  <a:cubicBezTo>
                    <a:pt x="2191" y="4180"/>
                    <a:pt x="1649" y="3816"/>
                    <a:pt x="1418" y="3259"/>
                  </a:cubicBezTo>
                  <a:cubicBezTo>
                    <a:pt x="1187" y="2702"/>
                    <a:pt x="1314" y="2061"/>
                    <a:pt x="1740" y="1634"/>
                  </a:cubicBezTo>
                  <a:cubicBezTo>
                    <a:pt x="2026" y="1348"/>
                    <a:pt x="2408" y="1197"/>
                    <a:pt x="2796" y="1197"/>
                  </a:cubicBezTo>
                  <a:close/>
                  <a:moveTo>
                    <a:pt x="2794" y="1"/>
                  </a:moveTo>
                  <a:cubicBezTo>
                    <a:pt x="2254" y="1"/>
                    <a:pt x="1717" y="163"/>
                    <a:pt x="1258" y="484"/>
                  </a:cubicBezTo>
                  <a:cubicBezTo>
                    <a:pt x="436" y="1055"/>
                    <a:pt x="1" y="2037"/>
                    <a:pt x="127" y="3030"/>
                  </a:cubicBezTo>
                  <a:cubicBezTo>
                    <a:pt x="255" y="4023"/>
                    <a:pt x="923" y="4863"/>
                    <a:pt x="1862" y="5211"/>
                  </a:cubicBezTo>
                  <a:lnTo>
                    <a:pt x="1862" y="6705"/>
                  </a:lnTo>
                  <a:lnTo>
                    <a:pt x="1048" y="6705"/>
                  </a:lnTo>
                  <a:lnTo>
                    <a:pt x="2704" y="8801"/>
                  </a:lnTo>
                  <a:lnTo>
                    <a:pt x="4360" y="6705"/>
                  </a:lnTo>
                  <a:lnTo>
                    <a:pt x="3545" y="6705"/>
                  </a:lnTo>
                  <a:lnTo>
                    <a:pt x="3545" y="5270"/>
                  </a:lnTo>
                  <a:cubicBezTo>
                    <a:pt x="4693" y="4935"/>
                    <a:pt x="5484" y="3883"/>
                    <a:pt x="5484" y="2689"/>
                  </a:cubicBezTo>
                  <a:cubicBezTo>
                    <a:pt x="5482" y="1688"/>
                    <a:pt x="4927" y="769"/>
                    <a:pt x="4039" y="306"/>
                  </a:cubicBezTo>
                  <a:cubicBezTo>
                    <a:pt x="3647" y="102"/>
                    <a:pt x="3220" y="1"/>
                    <a:pt x="279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2"/>
            <p:cNvSpPr/>
            <p:nvPr/>
          </p:nvSpPr>
          <p:spPr>
            <a:xfrm>
              <a:off x="7792387" y="2534077"/>
              <a:ext cx="235261" cy="360532"/>
            </a:xfrm>
            <a:custGeom>
              <a:rect b="b" l="l" r="r" t="t"/>
              <a:pathLst>
                <a:path extrusionOk="0" h="8779" w="5729">
                  <a:moveTo>
                    <a:pt x="2861" y="4601"/>
                  </a:moveTo>
                  <a:cubicBezTo>
                    <a:pt x="3053" y="4601"/>
                    <a:pt x="3247" y="4638"/>
                    <a:pt x="3431" y="4715"/>
                  </a:cubicBezTo>
                  <a:cubicBezTo>
                    <a:pt x="3988" y="4945"/>
                    <a:pt x="4351" y="5488"/>
                    <a:pt x="4351" y="6092"/>
                  </a:cubicBezTo>
                  <a:cubicBezTo>
                    <a:pt x="4350" y="6915"/>
                    <a:pt x="3684" y="7581"/>
                    <a:pt x="2861" y="7583"/>
                  </a:cubicBezTo>
                  <a:cubicBezTo>
                    <a:pt x="2259" y="7583"/>
                    <a:pt x="1714" y="7219"/>
                    <a:pt x="1483" y="6662"/>
                  </a:cubicBezTo>
                  <a:cubicBezTo>
                    <a:pt x="1253" y="6105"/>
                    <a:pt x="1381" y="5464"/>
                    <a:pt x="1807" y="5038"/>
                  </a:cubicBezTo>
                  <a:cubicBezTo>
                    <a:pt x="2092" y="4752"/>
                    <a:pt x="2473" y="4601"/>
                    <a:pt x="2861" y="4601"/>
                  </a:cubicBezTo>
                  <a:close/>
                  <a:moveTo>
                    <a:pt x="2870" y="0"/>
                  </a:moveTo>
                  <a:lnTo>
                    <a:pt x="1214" y="2097"/>
                  </a:lnTo>
                  <a:lnTo>
                    <a:pt x="2028" y="2097"/>
                  </a:lnTo>
                  <a:lnTo>
                    <a:pt x="2028" y="3536"/>
                  </a:lnTo>
                  <a:cubicBezTo>
                    <a:pt x="773" y="3944"/>
                    <a:pt x="1" y="5205"/>
                    <a:pt x="204" y="6508"/>
                  </a:cubicBezTo>
                  <a:cubicBezTo>
                    <a:pt x="409" y="7813"/>
                    <a:pt x="1532" y="8776"/>
                    <a:pt x="2851" y="8779"/>
                  </a:cubicBezTo>
                  <a:cubicBezTo>
                    <a:pt x="2854" y="8779"/>
                    <a:pt x="2858" y="8779"/>
                    <a:pt x="2861" y="8779"/>
                  </a:cubicBezTo>
                  <a:cubicBezTo>
                    <a:pt x="4178" y="8779"/>
                    <a:pt x="5300" y="7828"/>
                    <a:pt x="5514" y="6527"/>
                  </a:cubicBezTo>
                  <a:cubicBezTo>
                    <a:pt x="5729" y="5225"/>
                    <a:pt x="4965" y="3959"/>
                    <a:pt x="3713" y="3543"/>
                  </a:cubicBezTo>
                  <a:lnTo>
                    <a:pt x="3713" y="2097"/>
                  </a:lnTo>
                  <a:lnTo>
                    <a:pt x="4526" y="2097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2"/>
            <p:cNvSpPr/>
            <p:nvPr/>
          </p:nvSpPr>
          <p:spPr>
            <a:xfrm>
              <a:off x="8090150" y="2673789"/>
              <a:ext cx="225857" cy="361517"/>
            </a:xfrm>
            <a:custGeom>
              <a:rect b="b" l="l" r="r" t="t"/>
              <a:pathLst>
                <a:path extrusionOk="0" h="8803" w="5500">
                  <a:moveTo>
                    <a:pt x="2811" y="1198"/>
                  </a:moveTo>
                  <a:cubicBezTo>
                    <a:pt x="3003" y="1198"/>
                    <a:pt x="3197" y="1235"/>
                    <a:pt x="3381" y="1311"/>
                  </a:cubicBezTo>
                  <a:cubicBezTo>
                    <a:pt x="3938" y="1543"/>
                    <a:pt x="4302" y="2086"/>
                    <a:pt x="4302" y="2690"/>
                  </a:cubicBezTo>
                  <a:cubicBezTo>
                    <a:pt x="4300" y="3513"/>
                    <a:pt x="3634" y="4179"/>
                    <a:pt x="2811" y="4181"/>
                  </a:cubicBezTo>
                  <a:cubicBezTo>
                    <a:pt x="2209" y="4181"/>
                    <a:pt x="1664" y="3817"/>
                    <a:pt x="1434" y="3260"/>
                  </a:cubicBezTo>
                  <a:cubicBezTo>
                    <a:pt x="1203" y="2703"/>
                    <a:pt x="1330" y="2062"/>
                    <a:pt x="1757" y="1635"/>
                  </a:cubicBezTo>
                  <a:cubicBezTo>
                    <a:pt x="2042" y="1349"/>
                    <a:pt x="2423" y="1198"/>
                    <a:pt x="2811" y="1198"/>
                  </a:cubicBezTo>
                  <a:close/>
                  <a:moveTo>
                    <a:pt x="2812" y="1"/>
                  </a:moveTo>
                  <a:cubicBezTo>
                    <a:pt x="2257" y="1"/>
                    <a:pt x="1706" y="172"/>
                    <a:pt x="1238" y="509"/>
                  </a:cubicBezTo>
                  <a:cubicBezTo>
                    <a:pt x="420" y="1098"/>
                    <a:pt x="1" y="2097"/>
                    <a:pt x="154" y="3095"/>
                  </a:cubicBezTo>
                  <a:cubicBezTo>
                    <a:pt x="306" y="4093"/>
                    <a:pt x="1005" y="4920"/>
                    <a:pt x="1962" y="5239"/>
                  </a:cubicBezTo>
                  <a:lnTo>
                    <a:pt x="1962" y="6706"/>
                  </a:lnTo>
                  <a:lnTo>
                    <a:pt x="1149" y="6706"/>
                  </a:lnTo>
                  <a:lnTo>
                    <a:pt x="2804" y="8802"/>
                  </a:lnTo>
                  <a:lnTo>
                    <a:pt x="4460" y="6706"/>
                  </a:lnTo>
                  <a:lnTo>
                    <a:pt x="3645" y="6706"/>
                  </a:lnTo>
                  <a:lnTo>
                    <a:pt x="3645" y="5244"/>
                  </a:lnTo>
                  <a:cubicBezTo>
                    <a:pt x="4750" y="4882"/>
                    <a:pt x="5499" y="3852"/>
                    <a:pt x="5499" y="2690"/>
                  </a:cubicBezTo>
                  <a:cubicBezTo>
                    <a:pt x="5499" y="1679"/>
                    <a:pt x="4934" y="755"/>
                    <a:pt x="4036" y="296"/>
                  </a:cubicBezTo>
                  <a:cubicBezTo>
                    <a:pt x="3650" y="98"/>
                    <a:pt x="3230" y="1"/>
                    <a:pt x="28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5"/>
          <p:cNvPicPr preferRelativeResize="0"/>
          <p:nvPr/>
        </p:nvPicPr>
        <p:blipFill rotWithShape="1">
          <a:blip r:embed="rId3">
            <a:alphaModFix amt="41000"/>
          </a:blip>
          <a:srcRect b="6667" l="13919" r="12159" t="9256"/>
          <a:stretch/>
        </p:blipFill>
        <p:spPr>
          <a:xfrm rot="456767">
            <a:off x="3839208" y="1474600"/>
            <a:ext cx="3713858" cy="39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5"/>
          <p:cNvSpPr txBox="1"/>
          <p:nvPr>
            <p:ph type="title"/>
          </p:nvPr>
        </p:nvSpPr>
        <p:spPr>
          <a:xfrm>
            <a:off x="377675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</a:t>
            </a:r>
            <a:endParaRPr/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377675" y="1304875"/>
            <a:ext cx="7704000" cy="262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595959"/>
                </a:solidFill>
                <a:latin typeface="Maven Pro SemiBold"/>
                <a:ea typeface="Maven Pro SemiBold"/>
                <a:cs typeface="Maven Pro SemiBold"/>
                <a:sym typeface="Maven Pro SemiBold"/>
              </a:rPr>
              <a:t>English Instructor</a:t>
            </a:r>
            <a:endParaRPr sz="2100">
              <a:solidFill>
                <a:srgbClr val="595959"/>
              </a:solidFill>
              <a:latin typeface="Maven Pro SemiBold"/>
              <a:ea typeface="Maven Pro SemiBold"/>
              <a:cs typeface="Maven Pro SemiBold"/>
              <a:sym typeface="Maven Pro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595959"/>
                </a:solidFill>
                <a:latin typeface="Maven Pro SemiBold"/>
                <a:ea typeface="Maven Pro SemiBold"/>
                <a:cs typeface="Maven Pro SemiBold"/>
                <a:sym typeface="Maven Pro SemiBold"/>
              </a:rPr>
              <a:t>Newly Formed School of Architecture</a:t>
            </a:r>
            <a:endParaRPr sz="2100">
              <a:solidFill>
                <a:srgbClr val="595959"/>
              </a:solidFill>
              <a:latin typeface="Maven Pro SemiBold"/>
              <a:ea typeface="Maven Pro SemiBold"/>
              <a:cs typeface="Maven Pro SemiBold"/>
              <a:sym typeface="Maven Pro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595959"/>
                </a:solidFill>
                <a:latin typeface="Maven Pro SemiBold"/>
                <a:ea typeface="Maven Pro SemiBold"/>
                <a:cs typeface="Maven Pro SemiBold"/>
                <a:sym typeface="Maven Pro SemiBold"/>
              </a:rPr>
              <a:t>Kwansei Gakuin University</a:t>
            </a:r>
            <a:endParaRPr sz="2100">
              <a:solidFill>
                <a:srgbClr val="595959"/>
              </a:solidFill>
              <a:latin typeface="Maven Pro SemiBold"/>
              <a:ea typeface="Maven Pro SemiBold"/>
              <a:cs typeface="Maven Pro SemiBold"/>
              <a:sym typeface="Maven Pro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595959"/>
                </a:solidFill>
                <a:latin typeface="Maven Pro SemiBold"/>
                <a:ea typeface="Maven Pro SemiBold"/>
                <a:cs typeface="Maven Pro SemiBold"/>
                <a:sym typeface="Maven Pro SemiBold"/>
              </a:rPr>
              <a:t>Sanda, Hyogo, Japan</a:t>
            </a:r>
            <a:endParaRPr sz="2100">
              <a:solidFill>
                <a:srgbClr val="595959"/>
              </a:solidFill>
              <a:latin typeface="Maven Pro SemiBold"/>
              <a:ea typeface="Maven Pro SemiBold"/>
              <a:cs typeface="Maven Pro SemiBold"/>
              <a:sym typeface="Maven Pro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ven Pro SemiBold"/>
              <a:ea typeface="Maven Pro SemiBold"/>
              <a:cs typeface="Maven Pro SemiBold"/>
              <a:sym typeface="Maven Pro SemiBold"/>
            </a:endParaRPr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675" y="3347525"/>
            <a:ext cx="2123800" cy="137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3"/>
          <p:cNvSpPr/>
          <p:nvPr/>
        </p:nvSpPr>
        <p:spPr>
          <a:xfrm>
            <a:off x="893400" y="43126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43"/>
          <p:cNvSpPr txBox="1"/>
          <p:nvPr>
            <p:ph type="title"/>
          </p:nvPr>
        </p:nvSpPr>
        <p:spPr>
          <a:xfrm>
            <a:off x="186600" y="251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Initial</a:t>
            </a:r>
            <a:r>
              <a:rPr lang="en">
                <a:solidFill>
                  <a:schemeClr val="lt1"/>
                </a:solidFill>
              </a:rPr>
              <a:t> Coverage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91" name="Google Shape;491;p43"/>
          <p:cNvSpPr txBox="1"/>
          <p:nvPr>
            <p:ph idx="2" type="subTitle"/>
          </p:nvPr>
        </p:nvSpPr>
        <p:spPr>
          <a:xfrm>
            <a:off x="939150" y="44735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1000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92" name="Google Shape;492;p43"/>
          <p:cNvSpPr/>
          <p:nvPr/>
        </p:nvSpPr>
        <p:spPr>
          <a:xfrm>
            <a:off x="1806050" y="43126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43"/>
          <p:cNvSpPr txBox="1"/>
          <p:nvPr>
            <p:ph idx="2" type="subTitle"/>
          </p:nvPr>
        </p:nvSpPr>
        <p:spPr>
          <a:xfrm>
            <a:off x="1851800" y="44735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2000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94" name="Google Shape;494;p43"/>
          <p:cNvSpPr/>
          <p:nvPr/>
        </p:nvSpPr>
        <p:spPr>
          <a:xfrm>
            <a:off x="2665850" y="43126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43"/>
          <p:cNvSpPr txBox="1"/>
          <p:nvPr>
            <p:ph idx="2" type="subTitle"/>
          </p:nvPr>
        </p:nvSpPr>
        <p:spPr>
          <a:xfrm>
            <a:off x="2711600" y="44735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3000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96" name="Google Shape;496;p43"/>
          <p:cNvSpPr/>
          <p:nvPr/>
        </p:nvSpPr>
        <p:spPr>
          <a:xfrm>
            <a:off x="3571400" y="43126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43"/>
          <p:cNvSpPr txBox="1"/>
          <p:nvPr>
            <p:ph idx="2" type="subTitle"/>
          </p:nvPr>
        </p:nvSpPr>
        <p:spPr>
          <a:xfrm>
            <a:off x="3617150" y="43618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AWL</a:t>
            </a:r>
            <a:endParaRPr sz="1400"/>
          </a:p>
        </p:txBody>
      </p:sp>
      <p:sp>
        <p:nvSpPr>
          <p:cNvPr id="498" name="Google Shape;498;p43"/>
          <p:cNvSpPr txBox="1"/>
          <p:nvPr>
            <p:ph idx="4294967295" type="subTitle"/>
          </p:nvPr>
        </p:nvSpPr>
        <p:spPr>
          <a:xfrm>
            <a:off x="939150" y="44735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/>
              <a:t>0.9</a:t>
            </a:r>
            <a:r>
              <a:rPr lang="en"/>
              <a:t>%</a:t>
            </a:r>
            <a:endParaRPr/>
          </a:p>
        </p:txBody>
      </p:sp>
      <p:sp>
        <p:nvSpPr>
          <p:cNvPr id="499" name="Google Shape;499;p43"/>
          <p:cNvSpPr txBox="1"/>
          <p:nvPr>
            <p:ph idx="4294967295" type="subTitle"/>
          </p:nvPr>
        </p:nvSpPr>
        <p:spPr>
          <a:xfrm>
            <a:off x="1828775" y="44735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7.1</a:t>
            </a:r>
            <a:r>
              <a:rPr lang="en"/>
              <a:t>%</a:t>
            </a:r>
            <a:endParaRPr/>
          </a:p>
        </p:txBody>
      </p:sp>
      <p:sp>
        <p:nvSpPr>
          <p:cNvPr id="500" name="Google Shape;500;p43"/>
          <p:cNvSpPr txBox="1"/>
          <p:nvPr>
            <p:ph idx="4294967295" type="subTitle"/>
          </p:nvPr>
        </p:nvSpPr>
        <p:spPr>
          <a:xfrm>
            <a:off x="2711450" y="44735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</a:t>
            </a:r>
            <a:r>
              <a:rPr lang="en"/>
              <a:t>7</a:t>
            </a:r>
            <a:r>
              <a:rPr lang="en"/>
              <a:t>%</a:t>
            </a:r>
            <a:endParaRPr/>
          </a:p>
        </p:txBody>
      </p:sp>
      <p:sp>
        <p:nvSpPr>
          <p:cNvPr id="501" name="Google Shape;501;p43"/>
          <p:cNvSpPr txBox="1"/>
          <p:nvPr>
            <p:ph idx="4294967295" type="subTitle"/>
          </p:nvPr>
        </p:nvSpPr>
        <p:spPr>
          <a:xfrm>
            <a:off x="3571250" y="44735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2.4</a:t>
            </a:r>
            <a:r>
              <a:rPr lang="en"/>
              <a:t>%</a:t>
            </a:r>
            <a:endParaRPr/>
          </a:p>
        </p:txBody>
      </p:sp>
      <p:sp>
        <p:nvSpPr>
          <p:cNvPr id="502" name="Google Shape;502;p43"/>
          <p:cNvSpPr txBox="1"/>
          <p:nvPr>
            <p:ph idx="1" type="subTitle"/>
          </p:nvPr>
        </p:nvSpPr>
        <p:spPr>
          <a:xfrm>
            <a:off x="186600" y="1265950"/>
            <a:ext cx="8175000" cy="5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As seen before, this is the coverage of NGSL &amp; AWL lists.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503" name="Google Shape;503;p43"/>
          <p:cNvSpPr/>
          <p:nvPr/>
        </p:nvSpPr>
        <p:spPr>
          <a:xfrm>
            <a:off x="4485800" y="43126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43"/>
          <p:cNvSpPr txBox="1"/>
          <p:nvPr>
            <p:ph idx="2" type="subTitle"/>
          </p:nvPr>
        </p:nvSpPr>
        <p:spPr>
          <a:xfrm>
            <a:off x="4531550" y="43618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NIL</a:t>
            </a:r>
            <a:endParaRPr sz="1400"/>
          </a:p>
        </p:txBody>
      </p:sp>
      <p:sp>
        <p:nvSpPr>
          <p:cNvPr id="505" name="Google Shape;505;p43"/>
          <p:cNvSpPr txBox="1"/>
          <p:nvPr>
            <p:ph idx="4294967295" type="subTitle"/>
          </p:nvPr>
        </p:nvSpPr>
        <p:spPr>
          <a:xfrm>
            <a:off x="4485650" y="44735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26.4</a:t>
            </a:r>
            <a:r>
              <a:rPr lang="en"/>
              <a:t>%</a:t>
            </a:r>
            <a:endParaRPr/>
          </a:p>
        </p:txBody>
      </p:sp>
      <p:pic>
        <p:nvPicPr>
          <p:cNvPr id="506" name="Google Shape;506;p43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050" y="1967650"/>
            <a:ext cx="5226450" cy="2217226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43"/>
          <p:cNvSpPr txBox="1"/>
          <p:nvPr>
            <p:ph idx="1" type="subTitle"/>
          </p:nvPr>
        </p:nvSpPr>
        <p:spPr>
          <a:xfrm>
            <a:off x="5770575" y="1790650"/>
            <a:ext cx="2168100" cy="28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analysis also shows us the words that are not included in the current lists - over one quarter of the words!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is the gap we want to fill</a:t>
            </a: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4"/>
          <p:cNvSpPr/>
          <p:nvPr/>
        </p:nvSpPr>
        <p:spPr>
          <a:xfrm>
            <a:off x="328575" y="3475038"/>
            <a:ext cx="2679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44"/>
          <p:cNvSpPr txBox="1"/>
          <p:nvPr>
            <p:ph type="title"/>
          </p:nvPr>
        </p:nvSpPr>
        <p:spPr>
          <a:xfrm>
            <a:off x="430850" y="289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Fine-Tuning the List</a:t>
            </a:r>
            <a:endParaRPr/>
          </a:p>
        </p:txBody>
      </p:sp>
      <p:sp>
        <p:nvSpPr>
          <p:cNvPr id="514" name="Google Shape;514;p44"/>
          <p:cNvSpPr txBox="1"/>
          <p:nvPr>
            <p:ph idx="2" type="subTitle"/>
          </p:nvPr>
        </p:nvSpPr>
        <p:spPr>
          <a:xfrm>
            <a:off x="3150900" y="3422125"/>
            <a:ext cx="56175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We are looking at English only</a:t>
            </a:r>
            <a:endParaRPr sz="1800"/>
          </a:p>
        </p:txBody>
      </p:sp>
      <p:sp>
        <p:nvSpPr>
          <p:cNvPr id="515" name="Google Shape;515;p44"/>
          <p:cNvSpPr txBox="1"/>
          <p:nvPr>
            <p:ph idx="7" type="subTitle"/>
          </p:nvPr>
        </p:nvSpPr>
        <p:spPr>
          <a:xfrm>
            <a:off x="427455" y="3475188"/>
            <a:ext cx="24186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Remove Foreign</a:t>
            </a:r>
            <a:endParaRPr/>
          </a:p>
        </p:txBody>
      </p:sp>
      <p:sp>
        <p:nvSpPr>
          <p:cNvPr id="516" name="Google Shape;516;p44"/>
          <p:cNvSpPr txBox="1"/>
          <p:nvPr>
            <p:ph idx="5" type="subTitle"/>
          </p:nvPr>
        </p:nvSpPr>
        <p:spPr>
          <a:xfrm>
            <a:off x="455150" y="1269175"/>
            <a:ext cx="7850400" cy="21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have depended heavily on the research of Averil Coxhead for guidance on how to refine the list to determine the best word to choose for my final vocabulary list</a:t>
            </a:r>
            <a:endParaRPr sz="1800"/>
          </a:p>
        </p:txBody>
      </p:sp>
      <p:sp>
        <p:nvSpPr>
          <p:cNvPr id="517" name="Google Shape;517;p44"/>
          <p:cNvSpPr/>
          <p:nvPr/>
        </p:nvSpPr>
        <p:spPr>
          <a:xfrm>
            <a:off x="328575" y="3948550"/>
            <a:ext cx="2679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44"/>
          <p:cNvSpPr txBox="1"/>
          <p:nvPr>
            <p:ph idx="7" type="subTitle"/>
          </p:nvPr>
        </p:nvSpPr>
        <p:spPr>
          <a:xfrm>
            <a:off x="427450" y="3948700"/>
            <a:ext cx="25305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 Frequency</a:t>
            </a:r>
            <a:endParaRPr/>
          </a:p>
        </p:txBody>
      </p:sp>
      <p:sp>
        <p:nvSpPr>
          <p:cNvPr id="519" name="Google Shape;519;p44"/>
          <p:cNvSpPr txBox="1"/>
          <p:nvPr>
            <p:ph idx="2" type="subTitle"/>
          </p:nvPr>
        </p:nvSpPr>
        <p:spPr>
          <a:xfrm>
            <a:off x="3150900" y="3895625"/>
            <a:ext cx="49806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Remove words that don’t </a:t>
            </a:r>
            <a:r>
              <a:rPr lang="en" sz="1800"/>
              <a:t>occur</a:t>
            </a:r>
            <a:r>
              <a:rPr lang="en" sz="1800"/>
              <a:t> often</a:t>
            </a:r>
            <a:endParaRPr sz="1800"/>
          </a:p>
        </p:txBody>
      </p:sp>
      <p:sp>
        <p:nvSpPr>
          <p:cNvPr id="520" name="Google Shape;520;p44"/>
          <p:cNvSpPr/>
          <p:nvPr/>
        </p:nvSpPr>
        <p:spPr>
          <a:xfrm>
            <a:off x="328575" y="4422050"/>
            <a:ext cx="2679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44"/>
          <p:cNvSpPr txBox="1"/>
          <p:nvPr>
            <p:ph idx="7" type="subTitle"/>
          </p:nvPr>
        </p:nvSpPr>
        <p:spPr>
          <a:xfrm>
            <a:off x="427450" y="4422200"/>
            <a:ext cx="25305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Decide Size</a:t>
            </a:r>
            <a:endParaRPr/>
          </a:p>
        </p:txBody>
      </p:sp>
      <p:sp>
        <p:nvSpPr>
          <p:cNvPr id="522" name="Google Shape;522;p44"/>
          <p:cNvSpPr txBox="1"/>
          <p:nvPr>
            <p:ph idx="2" type="subTitle"/>
          </p:nvPr>
        </p:nvSpPr>
        <p:spPr>
          <a:xfrm>
            <a:off x="3150900" y="4369125"/>
            <a:ext cx="49806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big of a vocabulary list do we want?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is our coverage goal?</a:t>
            </a:r>
            <a:endParaRPr sz="1800"/>
          </a:p>
        </p:txBody>
      </p:sp>
      <p:sp>
        <p:nvSpPr>
          <p:cNvPr id="523" name="Google Shape;523;p44"/>
          <p:cNvSpPr/>
          <p:nvPr/>
        </p:nvSpPr>
        <p:spPr>
          <a:xfrm>
            <a:off x="328575" y="3001550"/>
            <a:ext cx="2679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44"/>
          <p:cNvSpPr txBox="1"/>
          <p:nvPr>
            <p:ph idx="7" type="subTitle"/>
          </p:nvPr>
        </p:nvSpPr>
        <p:spPr>
          <a:xfrm>
            <a:off x="427450" y="3001700"/>
            <a:ext cx="25305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Remove Names</a:t>
            </a:r>
            <a:endParaRPr/>
          </a:p>
        </p:txBody>
      </p:sp>
      <p:sp>
        <p:nvSpPr>
          <p:cNvPr id="525" name="Google Shape;525;p44"/>
          <p:cNvSpPr txBox="1"/>
          <p:nvPr>
            <p:ph idx="2" type="subTitle"/>
          </p:nvPr>
        </p:nvSpPr>
        <p:spPr>
          <a:xfrm>
            <a:off x="3150900" y="2948625"/>
            <a:ext cx="57318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Proper nouns are not considered </a:t>
            </a:r>
            <a:endParaRPr sz="1800"/>
          </a:p>
        </p:txBody>
      </p:sp>
      <p:sp>
        <p:nvSpPr>
          <p:cNvPr id="526" name="Google Shape;526;p44"/>
          <p:cNvSpPr/>
          <p:nvPr/>
        </p:nvSpPr>
        <p:spPr>
          <a:xfrm>
            <a:off x="328575" y="2528050"/>
            <a:ext cx="2679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44"/>
          <p:cNvSpPr txBox="1"/>
          <p:nvPr>
            <p:ph idx="7" type="subTitle"/>
          </p:nvPr>
        </p:nvSpPr>
        <p:spPr>
          <a:xfrm>
            <a:off x="427450" y="2528200"/>
            <a:ext cx="25305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Missing?</a:t>
            </a:r>
            <a:endParaRPr/>
          </a:p>
        </p:txBody>
      </p:sp>
      <p:sp>
        <p:nvSpPr>
          <p:cNvPr id="528" name="Google Shape;528;p44"/>
          <p:cNvSpPr txBox="1"/>
          <p:nvPr>
            <p:ph idx="2" type="subTitle"/>
          </p:nvPr>
        </p:nvSpPr>
        <p:spPr>
          <a:xfrm>
            <a:off x="3150900" y="2475125"/>
            <a:ext cx="49806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Make a list of words not currently covered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5"/>
          <p:cNvSpPr txBox="1"/>
          <p:nvPr>
            <p:ph type="title"/>
          </p:nvPr>
        </p:nvSpPr>
        <p:spPr>
          <a:xfrm>
            <a:off x="430850" y="289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Missing</a:t>
            </a:r>
            <a:endParaRPr/>
          </a:p>
        </p:txBody>
      </p:sp>
      <p:sp>
        <p:nvSpPr>
          <p:cNvPr id="534" name="Google Shape;534;p45"/>
          <p:cNvSpPr txBox="1"/>
          <p:nvPr>
            <p:ph idx="5" type="subTitle"/>
          </p:nvPr>
        </p:nvSpPr>
        <p:spPr>
          <a:xfrm>
            <a:off x="455150" y="1269175"/>
            <a:ext cx="7850400" cy="21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Of my modestly sized corpus of 677,000 words, 15,491 are not covered by NGSL or AWL.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manually reviewed the list of missing words, identifying names of people and places, creating a list to add to my processing.</a:t>
            </a:r>
            <a:endParaRPr sz="1800"/>
          </a:p>
        </p:txBody>
      </p:sp>
      <p:sp>
        <p:nvSpPr>
          <p:cNvPr id="535" name="Google Shape;535;p45"/>
          <p:cNvSpPr/>
          <p:nvPr/>
        </p:nvSpPr>
        <p:spPr>
          <a:xfrm>
            <a:off x="328575" y="3001550"/>
            <a:ext cx="2679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45"/>
          <p:cNvSpPr txBox="1"/>
          <p:nvPr>
            <p:ph idx="7" type="subTitle"/>
          </p:nvPr>
        </p:nvSpPr>
        <p:spPr>
          <a:xfrm>
            <a:off x="427450" y="3001700"/>
            <a:ext cx="25305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Remove Names</a:t>
            </a:r>
            <a:endParaRPr/>
          </a:p>
        </p:txBody>
      </p:sp>
      <p:sp>
        <p:nvSpPr>
          <p:cNvPr id="537" name="Google Shape;537;p45"/>
          <p:cNvSpPr txBox="1"/>
          <p:nvPr>
            <p:ph idx="2" type="subTitle"/>
          </p:nvPr>
        </p:nvSpPr>
        <p:spPr>
          <a:xfrm>
            <a:off x="3150900" y="2948625"/>
            <a:ext cx="57318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Proper nouns are not considered </a:t>
            </a:r>
            <a:endParaRPr sz="1800"/>
          </a:p>
        </p:txBody>
      </p:sp>
      <p:sp>
        <p:nvSpPr>
          <p:cNvPr id="538" name="Google Shape;538;p45"/>
          <p:cNvSpPr/>
          <p:nvPr/>
        </p:nvSpPr>
        <p:spPr>
          <a:xfrm>
            <a:off x="328575" y="2528050"/>
            <a:ext cx="2679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45"/>
          <p:cNvSpPr txBox="1"/>
          <p:nvPr>
            <p:ph idx="7" type="subTitle"/>
          </p:nvPr>
        </p:nvSpPr>
        <p:spPr>
          <a:xfrm>
            <a:off x="427450" y="2528200"/>
            <a:ext cx="25305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trike="sngStrike"/>
              <a:t>What’s Missing?</a:t>
            </a:r>
            <a:endParaRPr strike="sngStrike"/>
          </a:p>
        </p:txBody>
      </p:sp>
      <p:sp>
        <p:nvSpPr>
          <p:cNvPr id="540" name="Google Shape;540;p45"/>
          <p:cNvSpPr txBox="1"/>
          <p:nvPr>
            <p:ph idx="2" type="subTitle"/>
          </p:nvPr>
        </p:nvSpPr>
        <p:spPr>
          <a:xfrm>
            <a:off x="3150900" y="2475125"/>
            <a:ext cx="49806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strike="sngStrike"/>
              <a:t>Make a list of words not currently covered</a:t>
            </a:r>
            <a:endParaRPr sz="1800" strike="sngStrik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6"/>
          <p:cNvSpPr/>
          <p:nvPr/>
        </p:nvSpPr>
        <p:spPr>
          <a:xfrm>
            <a:off x="893400" y="43126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46"/>
          <p:cNvSpPr txBox="1"/>
          <p:nvPr>
            <p:ph type="title"/>
          </p:nvPr>
        </p:nvSpPr>
        <p:spPr>
          <a:xfrm>
            <a:off x="186600" y="251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Initial Coverage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47" name="Google Shape;547;p46"/>
          <p:cNvSpPr txBox="1"/>
          <p:nvPr>
            <p:ph idx="2" type="subTitle"/>
          </p:nvPr>
        </p:nvSpPr>
        <p:spPr>
          <a:xfrm>
            <a:off x="939150" y="44735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1000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48" name="Google Shape;548;p46"/>
          <p:cNvSpPr/>
          <p:nvPr/>
        </p:nvSpPr>
        <p:spPr>
          <a:xfrm>
            <a:off x="1806050" y="43126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46"/>
          <p:cNvSpPr txBox="1"/>
          <p:nvPr>
            <p:ph idx="2" type="subTitle"/>
          </p:nvPr>
        </p:nvSpPr>
        <p:spPr>
          <a:xfrm>
            <a:off x="1851800" y="44735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2000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50" name="Google Shape;550;p46"/>
          <p:cNvSpPr/>
          <p:nvPr/>
        </p:nvSpPr>
        <p:spPr>
          <a:xfrm>
            <a:off x="2665850" y="43126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46"/>
          <p:cNvSpPr txBox="1"/>
          <p:nvPr>
            <p:ph idx="2" type="subTitle"/>
          </p:nvPr>
        </p:nvSpPr>
        <p:spPr>
          <a:xfrm>
            <a:off x="2711600" y="44735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3000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52" name="Google Shape;552;p46"/>
          <p:cNvSpPr/>
          <p:nvPr/>
        </p:nvSpPr>
        <p:spPr>
          <a:xfrm>
            <a:off x="3571400" y="43126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46"/>
          <p:cNvSpPr txBox="1"/>
          <p:nvPr>
            <p:ph idx="2" type="subTitle"/>
          </p:nvPr>
        </p:nvSpPr>
        <p:spPr>
          <a:xfrm>
            <a:off x="3617150" y="43618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AWL</a:t>
            </a:r>
            <a:endParaRPr sz="1400"/>
          </a:p>
        </p:txBody>
      </p:sp>
      <p:sp>
        <p:nvSpPr>
          <p:cNvPr id="554" name="Google Shape;554;p46"/>
          <p:cNvSpPr txBox="1"/>
          <p:nvPr>
            <p:ph idx="4294967295" type="subTitle"/>
          </p:nvPr>
        </p:nvSpPr>
        <p:spPr>
          <a:xfrm>
            <a:off x="939150" y="44735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60.9%</a:t>
            </a:r>
            <a:endParaRPr/>
          </a:p>
        </p:txBody>
      </p:sp>
      <p:sp>
        <p:nvSpPr>
          <p:cNvPr id="555" name="Google Shape;555;p46"/>
          <p:cNvSpPr txBox="1"/>
          <p:nvPr>
            <p:ph idx="4294967295" type="subTitle"/>
          </p:nvPr>
        </p:nvSpPr>
        <p:spPr>
          <a:xfrm>
            <a:off x="1828775" y="44735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7.1%</a:t>
            </a:r>
            <a:endParaRPr/>
          </a:p>
        </p:txBody>
      </p:sp>
      <p:sp>
        <p:nvSpPr>
          <p:cNvPr id="556" name="Google Shape;556;p46"/>
          <p:cNvSpPr txBox="1"/>
          <p:nvPr>
            <p:ph idx="4294967295" type="subTitle"/>
          </p:nvPr>
        </p:nvSpPr>
        <p:spPr>
          <a:xfrm>
            <a:off x="2711450" y="44735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3.7%</a:t>
            </a:r>
            <a:endParaRPr/>
          </a:p>
        </p:txBody>
      </p:sp>
      <p:sp>
        <p:nvSpPr>
          <p:cNvPr id="557" name="Google Shape;557;p46"/>
          <p:cNvSpPr txBox="1"/>
          <p:nvPr>
            <p:ph idx="4294967295" type="subTitle"/>
          </p:nvPr>
        </p:nvSpPr>
        <p:spPr>
          <a:xfrm>
            <a:off x="3571250" y="44735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2.4%</a:t>
            </a:r>
            <a:endParaRPr/>
          </a:p>
        </p:txBody>
      </p:sp>
      <p:sp>
        <p:nvSpPr>
          <p:cNvPr id="558" name="Google Shape;558;p46"/>
          <p:cNvSpPr txBox="1"/>
          <p:nvPr>
            <p:ph idx="1" type="subTitle"/>
          </p:nvPr>
        </p:nvSpPr>
        <p:spPr>
          <a:xfrm>
            <a:off x="186600" y="1265950"/>
            <a:ext cx="8175000" cy="5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As seen before, this is the coverage of NGSL &amp; AWL lists.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559" name="Google Shape;559;p46"/>
          <p:cNvSpPr/>
          <p:nvPr/>
        </p:nvSpPr>
        <p:spPr>
          <a:xfrm>
            <a:off x="4485800" y="43126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46"/>
          <p:cNvSpPr txBox="1"/>
          <p:nvPr>
            <p:ph idx="2" type="subTitle"/>
          </p:nvPr>
        </p:nvSpPr>
        <p:spPr>
          <a:xfrm>
            <a:off x="4531550" y="43618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Names</a:t>
            </a:r>
            <a:endParaRPr sz="1400"/>
          </a:p>
        </p:txBody>
      </p:sp>
      <p:pic>
        <p:nvPicPr>
          <p:cNvPr id="561" name="Google Shape;561;p46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325" y="1840525"/>
            <a:ext cx="6310875" cy="242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46"/>
          <p:cNvSpPr txBox="1"/>
          <p:nvPr>
            <p:ph idx="4294967295" type="subTitle"/>
          </p:nvPr>
        </p:nvSpPr>
        <p:spPr>
          <a:xfrm>
            <a:off x="4485650" y="44735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6.4</a:t>
            </a:r>
            <a:r>
              <a:rPr lang="en"/>
              <a:t>%</a:t>
            </a:r>
            <a:endParaRPr/>
          </a:p>
        </p:txBody>
      </p:sp>
      <p:sp>
        <p:nvSpPr>
          <p:cNvPr id="563" name="Google Shape;563;p46"/>
          <p:cNvSpPr txBox="1"/>
          <p:nvPr>
            <p:ph idx="1" type="subTitle"/>
          </p:nvPr>
        </p:nvSpPr>
        <p:spPr>
          <a:xfrm>
            <a:off x="6574200" y="1790650"/>
            <a:ext cx="2325900" cy="28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If we remove names from the list, we can reduce the number of total tokens</a:t>
            </a:r>
            <a:endParaRPr sz="2000"/>
          </a:p>
        </p:txBody>
      </p:sp>
      <p:sp>
        <p:nvSpPr>
          <p:cNvPr id="564" name="Google Shape;564;p46"/>
          <p:cNvSpPr/>
          <p:nvPr/>
        </p:nvSpPr>
        <p:spPr>
          <a:xfrm>
            <a:off x="5400350" y="43126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46"/>
          <p:cNvSpPr txBox="1"/>
          <p:nvPr>
            <p:ph idx="2" type="subTitle"/>
          </p:nvPr>
        </p:nvSpPr>
        <p:spPr>
          <a:xfrm>
            <a:off x="5446100" y="43618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NIL</a:t>
            </a:r>
            <a:endParaRPr sz="1400"/>
          </a:p>
        </p:txBody>
      </p:sp>
      <p:sp>
        <p:nvSpPr>
          <p:cNvPr id="566" name="Google Shape;566;p46"/>
          <p:cNvSpPr txBox="1"/>
          <p:nvPr>
            <p:ph idx="4294967295" type="subTitle"/>
          </p:nvPr>
        </p:nvSpPr>
        <p:spPr>
          <a:xfrm>
            <a:off x="5400200" y="44735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18.6</a:t>
            </a:r>
            <a:r>
              <a:rPr lang="en"/>
              <a:t>%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7"/>
          <p:cNvSpPr/>
          <p:nvPr/>
        </p:nvSpPr>
        <p:spPr>
          <a:xfrm>
            <a:off x="893400" y="43126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47"/>
          <p:cNvSpPr txBox="1"/>
          <p:nvPr>
            <p:ph type="title"/>
          </p:nvPr>
        </p:nvSpPr>
        <p:spPr>
          <a:xfrm>
            <a:off x="186600" y="251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Initial Coverage - Reduced Tokens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73" name="Google Shape;573;p47"/>
          <p:cNvSpPr txBox="1"/>
          <p:nvPr>
            <p:ph idx="2" type="subTitle"/>
          </p:nvPr>
        </p:nvSpPr>
        <p:spPr>
          <a:xfrm>
            <a:off x="939150" y="44735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1000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74" name="Google Shape;574;p47"/>
          <p:cNvSpPr/>
          <p:nvPr/>
        </p:nvSpPr>
        <p:spPr>
          <a:xfrm>
            <a:off x="1806050" y="43126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47"/>
          <p:cNvSpPr txBox="1"/>
          <p:nvPr>
            <p:ph idx="2" type="subTitle"/>
          </p:nvPr>
        </p:nvSpPr>
        <p:spPr>
          <a:xfrm>
            <a:off x="1851800" y="44735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2000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76" name="Google Shape;576;p47"/>
          <p:cNvSpPr/>
          <p:nvPr/>
        </p:nvSpPr>
        <p:spPr>
          <a:xfrm>
            <a:off x="2665850" y="43126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47"/>
          <p:cNvSpPr txBox="1"/>
          <p:nvPr>
            <p:ph idx="2" type="subTitle"/>
          </p:nvPr>
        </p:nvSpPr>
        <p:spPr>
          <a:xfrm>
            <a:off x="2711600" y="44735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3000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78" name="Google Shape;578;p47"/>
          <p:cNvSpPr/>
          <p:nvPr/>
        </p:nvSpPr>
        <p:spPr>
          <a:xfrm>
            <a:off x="3571400" y="43126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47"/>
          <p:cNvSpPr txBox="1"/>
          <p:nvPr>
            <p:ph idx="2" type="subTitle"/>
          </p:nvPr>
        </p:nvSpPr>
        <p:spPr>
          <a:xfrm>
            <a:off x="3617150" y="43618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AWL</a:t>
            </a:r>
            <a:endParaRPr sz="1400"/>
          </a:p>
        </p:txBody>
      </p:sp>
      <p:sp>
        <p:nvSpPr>
          <p:cNvPr id="580" name="Google Shape;580;p47"/>
          <p:cNvSpPr txBox="1"/>
          <p:nvPr>
            <p:ph idx="4294967295" type="subTitle"/>
          </p:nvPr>
        </p:nvSpPr>
        <p:spPr>
          <a:xfrm>
            <a:off x="939150" y="44735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64.8%</a:t>
            </a:r>
            <a:endParaRPr/>
          </a:p>
        </p:txBody>
      </p:sp>
      <p:sp>
        <p:nvSpPr>
          <p:cNvPr id="581" name="Google Shape;581;p47"/>
          <p:cNvSpPr txBox="1"/>
          <p:nvPr>
            <p:ph idx="4294967295" type="subTitle"/>
          </p:nvPr>
        </p:nvSpPr>
        <p:spPr>
          <a:xfrm>
            <a:off x="1828775" y="44735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7.6%</a:t>
            </a:r>
            <a:endParaRPr/>
          </a:p>
        </p:txBody>
      </p:sp>
      <p:sp>
        <p:nvSpPr>
          <p:cNvPr id="582" name="Google Shape;582;p47"/>
          <p:cNvSpPr txBox="1"/>
          <p:nvPr>
            <p:ph idx="4294967295" type="subTitle"/>
          </p:nvPr>
        </p:nvSpPr>
        <p:spPr>
          <a:xfrm>
            <a:off x="2711450" y="44735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3.9%</a:t>
            </a:r>
            <a:endParaRPr/>
          </a:p>
        </p:txBody>
      </p:sp>
      <p:sp>
        <p:nvSpPr>
          <p:cNvPr id="583" name="Google Shape;583;p47"/>
          <p:cNvSpPr txBox="1"/>
          <p:nvPr>
            <p:ph idx="4294967295" type="subTitle"/>
          </p:nvPr>
        </p:nvSpPr>
        <p:spPr>
          <a:xfrm>
            <a:off x="3571250" y="44735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2.6%</a:t>
            </a:r>
            <a:endParaRPr/>
          </a:p>
        </p:txBody>
      </p:sp>
      <p:sp>
        <p:nvSpPr>
          <p:cNvPr id="584" name="Google Shape;584;p47"/>
          <p:cNvSpPr txBox="1"/>
          <p:nvPr>
            <p:ph idx="1" type="subTitle"/>
          </p:nvPr>
        </p:nvSpPr>
        <p:spPr>
          <a:xfrm>
            <a:off x="186600" y="1265950"/>
            <a:ext cx="8175000" cy="5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As seen before, this is the coverage of NGSL &amp; AWL lists.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585" name="Google Shape;585;p47"/>
          <p:cNvSpPr/>
          <p:nvPr/>
        </p:nvSpPr>
        <p:spPr>
          <a:xfrm>
            <a:off x="4485800" y="43126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47"/>
          <p:cNvSpPr txBox="1"/>
          <p:nvPr>
            <p:ph idx="2" type="subTitle"/>
          </p:nvPr>
        </p:nvSpPr>
        <p:spPr>
          <a:xfrm>
            <a:off x="4531550" y="43618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NIL</a:t>
            </a:r>
            <a:endParaRPr sz="1400"/>
          </a:p>
        </p:txBody>
      </p:sp>
      <p:pic>
        <p:nvPicPr>
          <p:cNvPr id="587" name="Google Shape;587;p4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325" y="1840525"/>
            <a:ext cx="5371701" cy="242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47"/>
          <p:cNvSpPr txBox="1"/>
          <p:nvPr>
            <p:ph idx="4294967295" type="subTitle"/>
          </p:nvPr>
        </p:nvSpPr>
        <p:spPr>
          <a:xfrm>
            <a:off x="4485650" y="44735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20.9</a:t>
            </a:r>
            <a:r>
              <a:rPr lang="en"/>
              <a:t>%</a:t>
            </a:r>
            <a:endParaRPr/>
          </a:p>
        </p:txBody>
      </p:sp>
      <p:sp>
        <p:nvSpPr>
          <p:cNvPr id="589" name="Google Shape;589;p47"/>
          <p:cNvSpPr txBox="1"/>
          <p:nvPr>
            <p:ph idx="1" type="subTitle"/>
          </p:nvPr>
        </p:nvSpPr>
        <p:spPr>
          <a:xfrm>
            <a:off x="5863250" y="1840525"/>
            <a:ext cx="2607000" cy="32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Next, I removed words that were not English in origin.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This proved to be only 2000 tokens and had minimal effect on the total number of tokens in the corpus. </a:t>
            </a:r>
            <a:endParaRPr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8"/>
          <p:cNvSpPr txBox="1"/>
          <p:nvPr>
            <p:ph type="title"/>
          </p:nvPr>
        </p:nvSpPr>
        <p:spPr>
          <a:xfrm>
            <a:off x="281625" y="281025"/>
            <a:ext cx="832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Fine-Tuning the List - Low Frequency</a:t>
            </a:r>
            <a:endParaRPr/>
          </a:p>
        </p:txBody>
      </p:sp>
      <p:sp>
        <p:nvSpPr>
          <p:cNvPr id="595" name="Google Shape;595;p48"/>
          <p:cNvSpPr txBox="1"/>
          <p:nvPr>
            <p:ph idx="5" type="subTitle"/>
          </p:nvPr>
        </p:nvSpPr>
        <p:spPr>
          <a:xfrm>
            <a:off x="302750" y="1269175"/>
            <a:ext cx="7850400" cy="37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There are 14,078 items remaining in the corpus that are not covered by NGSL, AWL, Names, or non-English words.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Coxhead et al (2019) suggest that a word should appear in the corpus </a:t>
            </a:r>
            <a:r>
              <a:rPr b="1" lang="en" sz="1800">
                <a:latin typeface="Maven Pro"/>
                <a:ea typeface="Maven Pro"/>
                <a:cs typeface="Maven Pro"/>
                <a:sym typeface="Maven Pro"/>
              </a:rPr>
              <a:t>10 times</a:t>
            </a:r>
            <a:r>
              <a:rPr lang="en" sz="1800"/>
              <a:t> before being marked as significant.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As this is a smaller corpus, I will tentatively remove words that appear five times or fewer.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leaves us with </a:t>
            </a:r>
            <a:r>
              <a:rPr lang="en" sz="1800">
                <a:solidFill>
                  <a:schemeClr val="dk1"/>
                </a:solidFill>
              </a:rPr>
              <a:t>1,247 words remaining.</a:t>
            </a:r>
            <a:endParaRPr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4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00" y="1790650"/>
            <a:ext cx="6256068" cy="2647424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49"/>
          <p:cNvSpPr/>
          <p:nvPr/>
        </p:nvSpPr>
        <p:spPr>
          <a:xfrm>
            <a:off x="893400" y="43888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49"/>
          <p:cNvSpPr txBox="1"/>
          <p:nvPr>
            <p:ph idx="2" type="subTitle"/>
          </p:nvPr>
        </p:nvSpPr>
        <p:spPr>
          <a:xfrm>
            <a:off x="939150" y="45497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1000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03" name="Google Shape;603;p49"/>
          <p:cNvSpPr/>
          <p:nvPr/>
        </p:nvSpPr>
        <p:spPr>
          <a:xfrm>
            <a:off x="1806050" y="43888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49"/>
          <p:cNvSpPr txBox="1"/>
          <p:nvPr>
            <p:ph idx="2" type="subTitle"/>
          </p:nvPr>
        </p:nvSpPr>
        <p:spPr>
          <a:xfrm>
            <a:off x="1851800" y="45497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2000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05" name="Google Shape;605;p49"/>
          <p:cNvSpPr/>
          <p:nvPr/>
        </p:nvSpPr>
        <p:spPr>
          <a:xfrm>
            <a:off x="2665850" y="43888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49"/>
          <p:cNvSpPr txBox="1"/>
          <p:nvPr>
            <p:ph idx="2" type="subTitle"/>
          </p:nvPr>
        </p:nvSpPr>
        <p:spPr>
          <a:xfrm>
            <a:off x="2711600" y="45497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3000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07" name="Google Shape;607;p49"/>
          <p:cNvSpPr/>
          <p:nvPr/>
        </p:nvSpPr>
        <p:spPr>
          <a:xfrm>
            <a:off x="3571400" y="43888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49"/>
          <p:cNvSpPr txBox="1"/>
          <p:nvPr>
            <p:ph idx="2" type="subTitle"/>
          </p:nvPr>
        </p:nvSpPr>
        <p:spPr>
          <a:xfrm>
            <a:off x="3617150" y="44380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AWL</a:t>
            </a:r>
            <a:endParaRPr sz="1400"/>
          </a:p>
        </p:txBody>
      </p:sp>
      <p:sp>
        <p:nvSpPr>
          <p:cNvPr id="609" name="Google Shape;609;p49"/>
          <p:cNvSpPr txBox="1"/>
          <p:nvPr>
            <p:ph idx="4294967295" type="subTitle"/>
          </p:nvPr>
        </p:nvSpPr>
        <p:spPr>
          <a:xfrm>
            <a:off x="939150" y="45497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65%</a:t>
            </a:r>
            <a:endParaRPr/>
          </a:p>
        </p:txBody>
      </p:sp>
      <p:sp>
        <p:nvSpPr>
          <p:cNvPr id="610" name="Google Shape;610;p49"/>
          <p:cNvSpPr txBox="1"/>
          <p:nvPr>
            <p:ph idx="4294967295" type="subTitle"/>
          </p:nvPr>
        </p:nvSpPr>
        <p:spPr>
          <a:xfrm>
            <a:off x="1828775" y="45497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7.1%</a:t>
            </a:r>
            <a:endParaRPr/>
          </a:p>
        </p:txBody>
      </p:sp>
      <p:sp>
        <p:nvSpPr>
          <p:cNvPr id="611" name="Google Shape;611;p49"/>
          <p:cNvSpPr txBox="1"/>
          <p:nvPr>
            <p:ph idx="4294967295" type="subTitle"/>
          </p:nvPr>
        </p:nvSpPr>
        <p:spPr>
          <a:xfrm>
            <a:off x="2711450" y="45497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3.1%</a:t>
            </a:r>
            <a:endParaRPr/>
          </a:p>
        </p:txBody>
      </p:sp>
      <p:sp>
        <p:nvSpPr>
          <p:cNvPr id="612" name="Google Shape;612;p49"/>
          <p:cNvSpPr txBox="1"/>
          <p:nvPr>
            <p:ph idx="4294967295" type="subTitle"/>
          </p:nvPr>
        </p:nvSpPr>
        <p:spPr>
          <a:xfrm>
            <a:off x="3571250" y="45497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1.9</a:t>
            </a:r>
            <a:r>
              <a:rPr lang="en"/>
              <a:t>%</a:t>
            </a:r>
            <a:endParaRPr/>
          </a:p>
        </p:txBody>
      </p:sp>
      <p:sp>
        <p:nvSpPr>
          <p:cNvPr id="613" name="Google Shape;613;p49"/>
          <p:cNvSpPr txBox="1"/>
          <p:nvPr>
            <p:ph idx="1" type="subTitle"/>
          </p:nvPr>
        </p:nvSpPr>
        <p:spPr>
          <a:xfrm>
            <a:off x="202250" y="1230825"/>
            <a:ext cx="8175000" cy="5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Selecting the 200 most frequent words, we can make a list and check it’s coverage.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614" name="Google Shape;614;p49"/>
          <p:cNvSpPr/>
          <p:nvPr/>
        </p:nvSpPr>
        <p:spPr>
          <a:xfrm>
            <a:off x="4485800" y="43888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49"/>
          <p:cNvSpPr txBox="1"/>
          <p:nvPr>
            <p:ph idx="2" type="subTitle"/>
          </p:nvPr>
        </p:nvSpPr>
        <p:spPr>
          <a:xfrm>
            <a:off x="4531550" y="44380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A200</a:t>
            </a:r>
            <a:endParaRPr sz="1400"/>
          </a:p>
        </p:txBody>
      </p:sp>
      <p:sp>
        <p:nvSpPr>
          <p:cNvPr id="616" name="Google Shape;616;p49"/>
          <p:cNvSpPr txBox="1"/>
          <p:nvPr>
            <p:ph idx="4294967295" type="subTitle"/>
          </p:nvPr>
        </p:nvSpPr>
        <p:spPr>
          <a:xfrm>
            <a:off x="4485650" y="45497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1.5</a:t>
            </a:r>
            <a:r>
              <a:rPr lang="en"/>
              <a:t>%</a:t>
            </a:r>
            <a:endParaRPr/>
          </a:p>
        </p:txBody>
      </p:sp>
      <p:sp>
        <p:nvSpPr>
          <p:cNvPr id="617" name="Google Shape;617;p49"/>
          <p:cNvSpPr txBox="1"/>
          <p:nvPr>
            <p:ph type="title"/>
          </p:nvPr>
        </p:nvSpPr>
        <p:spPr>
          <a:xfrm>
            <a:off x="202250" y="289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List - 200</a:t>
            </a:r>
            <a:endParaRPr/>
          </a:p>
        </p:txBody>
      </p:sp>
      <p:grpSp>
        <p:nvGrpSpPr>
          <p:cNvPr id="618" name="Google Shape;618;p49"/>
          <p:cNvGrpSpPr/>
          <p:nvPr/>
        </p:nvGrpSpPr>
        <p:grpSpPr>
          <a:xfrm>
            <a:off x="5627448" y="92863"/>
            <a:ext cx="967341" cy="966341"/>
            <a:chOff x="6975989" y="1306025"/>
            <a:chExt cx="433435" cy="432987"/>
          </a:xfrm>
        </p:grpSpPr>
        <p:sp>
          <p:nvSpPr>
            <p:cNvPr id="619" name="Google Shape;619;p49"/>
            <p:cNvSpPr/>
            <p:nvPr/>
          </p:nvSpPr>
          <p:spPr>
            <a:xfrm>
              <a:off x="6989008" y="1318643"/>
              <a:ext cx="407757" cy="323288"/>
            </a:xfrm>
            <a:custGeom>
              <a:rect b="b" l="l" r="r" t="t"/>
              <a:pathLst>
                <a:path extrusionOk="0" h="8045" w="10147">
                  <a:moveTo>
                    <a:pt x="629" y="0"/>
                  </a:moveTo>
                  <a:cubicBezTo>
                    <a:pt x="276" y="0"/>
                    <a:pt x="1" y="286"/>
                    <a:pt x="1" y="639"/>
                  </a:cubicBezTo>
                  <a:lnTo>
                    <a:pt x="1" y="7416"/>
                  </a:lnTo>
                  <a:cubicBezTo>
                    <a:pt x="1" y="7760"/>
                    <a:pt x="276" y="8045"/>
                    <a:pt x="629" y="8045"/>
                  </a:cubicBezTo>
                  <a:lnTo>
                    <a:pt x="9508" y="8045"/>
                  </a:lnTo>
                  <a:cubicBezTo>
                    <a:pt x="9862" y="8045"/>
                    <a:pt x="10147" y="7760"/>
                    <a:pt x="10147" y="7416"/>
                  </a:cubicBezTo>
                  <a:lnTo>
                    <a:pt x="10147" y="639"/>
                  </a:lnTo>
                  <a:cubicBezTo>
                    <a:pt x="10147" y="286"/>
                    <a:pt x="9862" y="0"/>
                    <a:pt x="9508" y="0"/>
                  </a:cubicBezTo>
                  <a:close/>
                </a:path>
              </a:pathLst>
            </a:custGeom>
            <a:solidFill>
              <a:srgbClr val="00BD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9"/>
            <p:cNvSpPr/>
            <p:nvPr/>
          </p:nvSpPr>
          <p:spPr>
            <a:xfrm>
              <a:off x="7192663" y="1318643"/>
              <a:ext cx="204100" cy="323288"/>
            </a:xfrm>
            <a:custGeom>
              <a:rect b="b" l="l" r="r" t="t"/>
              <a:pathLst>
                <a:path extrusionOk="0" h="8045" w="5079">
                  <a:moveTo>
                    <a:pt x="1" y="0"/>
                  </a:moveTo>
                  <a:lnTo>
                    <a:pt x="1" y="8045"/>
                  </a:lnTo>
                  <a:lnTo>
                    <a:pt x="4440" y="8045"/>
                  </a:lnTo>
                  <a:cubicBezTo>
                    <a:pt x="4794" y="8045"/>
                    <a:pt x="5079" y="7760"/>
                    <a:pt x="5079" y="7416"/>
                  </a:cubicBezTo>
                  <a:lnTo>
                    <a:pt x="5079" y="639"/>
                  </a:lnTo>
                  <a:cubicBezTo>
                    <a:pt x="5079" y="286"/>
                    <a:pt x="4794" y="0"/>
                    <a:pt x="4440" y="0"/>
                  </a:cubicBezTo>
                  <a:close/>
                </a:path>
              </a:pathLst>
            </a:custGeom>
            <a:solidFill>
              <a:srgbClr val="00AB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9"/>
            <p:cNvSpPr/>
            <p:nvPr/>
          </p:nvSpPr>
          <p:spPr>
            <a:xfrm>
              <a:off x="7077816" y="1629268"/>
              <a:ext cx="230139" cy="97127"/>
            </a:xfrm>
            <a:custGeom>
              <a:rect b="b" l="l" r="r" t="t"/>
              <a:pathLst>
                <a:path extrusionOk="0" h="2417" w="5727">
                  <a:moveTo>
                    <a:pt x="1572" y="0"/>
                  </a:moveTo>
                  <a:cubicBezTo>
                    <a:pt x="1405" y="0"/>
                    <a:pt x="1258" y="138"/>
                    <a:pt x="1258" y="315"/>
                  </a:cubicBezTo>
                  <a:lnTo>
                    <a:pt x="1258" y="374"/>
                  </a:lnTo>
                  <a:cubicBezTo>
                    <a:pt x="1258" y="1130"/>
                    <a:pt x="845" y="1797"/>
                    <a:pt x="167" y="2142"/>
                  </a:cubicBezTo>
                  <a:cubicBezTo>
                    <a:pt x="60" y="2190"/>
                    <a:pt x="1" y="2299"/>
                    <a:pt x="1" y="2417"/>
                  </a:cubicBezTo>
                  <a:lnTo>
                    <a:pt x="5727" y="2417"/>
                  </a:lnTo>
                  <a:cubicBezTo>
                    <a:pt x="5727" y="2299"/>
                    <a:pt x="5658" y="2190"/>
                    <a:pt x="5550" y="2142"/>
                  </a:cubicBezTo>
                  <a:cubicBezTo>
                    <a:pt x="4872" y="1797"/>
                    <a:pt x="4460" y="1130"/>
                    <a:pt x="4460" y="374"/>
                  </a:cubicBezTo>
                  <a:lnTo>
                    <a:pt x="4460" y="315"/>
                  </a:lnTo>
                  <a:cubicBezTo>
                    <a:pt x="4460" y="138"/>
                    <a:pt x="4322" y="0"/>
                    <a:pt x="414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9"/>
            <p:cNvSpPr/>
            <p:nvPr/>
          </p:nvSpPr>
          <p:spPr>
            <a:xfrm>
              <a:off x="7192663" y="1629268"/>
              <a:ext cx="115291" cy="97127"/>
            </a:xfrm>
            <a:custGeom>
              <a:rect b="b" l="l" r="r" t="t"/>
              <a:pathLst>
                <a:path extrusionOk="0" h="2417" w="2869">
                  <a:moveTo>
                    <a:pt x="1" y="0"/>
                  </a:moveTo>
                  <a:lnTo>
                    <a:pt x="1" y="2417"/>
                  </a:lnTo>
                  <a:lnTo>
                    <a:pt x="2869" y="2417"/>
                  </a:lnTo>
                  <a:cubicBezTo>
                    <a:pt x="2869" y="2299"/>
                    <a:pt x="2800" y="2190"/>
                    <a:pt x="2692" y="2142"/>
                  </a:cubicBezTo>
                  <a:cubicBezTo>
                    <a:pt x="2014" y="1797"/>
                    <a:pt x="1602" y="1130"/>
                    <a:pt x="1602" y="374"/>
                  </a:cubicBezTo>
                  <a:lnTo>
                    <a:pt x="1602" y="315"/>
                  </a:lnTo>
                  <a:cubicBezTo>
                    <a:pt x="1602" y="138"/>
                    <a:pt x="1464" y="0"/>
                    <a:pt x="1288" y="0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9"/>
            <p:cNvSpPr/>
            <p:nvPr/>
          </p:nvSpPr>
          <p:spPr>
            <a:xfrm>
              <a:off x="6975989" y="1306025"/>
              <a:ext cx="433435" cy="348565"/>
            </a:xfrm>
            <a:custGeom>
              <a:rect b="b" l="l" r="r" t="t"/>
              <a:pathLst>
                <a:path extrusionOk="0" h="8674" w="10786">
                  <a:moveTo>
                    <a:pt x="9832" y="639"/>
                  </a:moveTo>
                  <a:cubicBezTo>
                    <a:pt x="10009" y="639"/>
                    <a:pt x="10146" y="776"/>
                    <a:pt x="10146" y="953"/>
                  </a:cubicBezTo>
                  <a:lnTo>
                    <a:pt x="10146" y="6630"/>
                  </a:lnTo>
                  <a:lnTo>
                    <a:pt x="5707" y="6630"/>
                  </a:lnTo>
                  <a:lnTo>
                    <a:pt x="5393" y="6944"/>
                  </a:lnTo>
                  <a:lnTo>
                    <a:pt x="5078" y="6630"/>
                  </a:lnTo>
                  <a:lnTo>
                    <a:pt x="639" y="6630"/>
                  </a:lnTo>
                  <a:lnTo>
                    <a:pt x="639" y="953"/>
                  </a:lnTo>
                  <a:cubicBezTo>
                    <a:pt x="639" y="776"/>
                    <a:pt x="776" y="639"/>
                    <a:pt x="953" y="639"/>
                  </a:cubicBezTo>
                  <a:close/>
                  <a:moveTo>
                    <a:pt x="953" y="0"/>
                  </a:moveTo>
                  <a:cubicBezTo>
                    <a:pt x="433" y="0"/>
                    <a:pt x="1" y="432"/>
                    <a:pt x="1" y="953"/>
                  </a:cubicBezTo>
                  <a:lnTo>
                    <a:pt x="1" y="7730"/>
                  </a:lnTo>
                  <a:cubicBezTo>
                    <a:pt x="1" y="8250"/>
                    <a:pt x="433" y="8673"/>
                    <a:pt x="953" y="8673"/>
                  </a:cubicBezTo>
                  <a:lnTo>
                    <a:pt x="9832" y="8673"/>
                  </a:lnTo>
                  <a:cubicBezTo>
                    <a:pt x="10353" y="8673"/>
                    <a:pt x="10785" y="8250"/>
                    <a:pt x="10785" y="7730"/>
                  </a:cubicBezTo>
                  <a:lnTo>
                    <a:pt x="10785" y="953"/>
                  </a:lnTo>
                  <a:cubicBezTo>
                    <a:pt x="10785" y="432"/>
                    <a:pt x="10353" y="0"/>
                    <a:pt x="9832" y="0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9"/>
            <p:cNvSpPr/>
            <p:nvPr/>
          </p:nvSpPr>
          <p:spPr>
            <a:xfrm>
              <a:off x="7192663" y="1306025"/>
              <a:ext cx="216758" cy="348565"/>
            </a:xfrm>
            <a:custGeom>
              <a:rect b="b" l="l" r="r" t="t"/>
              <a:pathLst>
                <a:path extrusionOk="0" h="8674" w="5394">
                  <a:moveTo>
                    <a:pt x="1" y="0"/>
                  </a:moveTo>
                  <a:lnTo>
                    <a:pt x="1" y="639"/>
                  </a:lnTo>
                  <a:lnTo>
                    <a:pt x="4440" y="639"/>
                  </a:lnTo>
                  <a:cubicBezTo>
                    <a:pt x="4617" y="639"/>
                    <a:pt x="4754" y="776"/>
                    <a:pt x="4754" y="953"/>
                  </a:cubicBezTo>
                  <a:lnTo>
                    <a:pt x="4754" y="6630"/>
                  </a:lnTo>
                  <a:lnTo>
                    <a:pt x="315" y="6630"/>
                  </a:lnTo>
                  <a:lnTo>
                    <a:pt x="1" y="6944"/>
                  </a:lnTo>
                  <a:lnTo>
                    <a:pt x="1" y="8673"/>
                  </a:lnTo>
                  <a:lnTo>
                    <a:pt x="4440" y="8673"/>
                  </a:lnTo>
                  <a:cubicBezTo>
                    <a:pt x="4961" y="8673"/>
                    <a:pt x="5393" y="8250"/>
                    <a:pt x="5393" y="7730"/>
                  </a:cubicBezTo>
                  <a:lnTo>
                    <a:pt x="5393" y="953"/>
                  </a:lnTo>
                  <a:cubicBezTo>
                    <a:pt x="5393" y="432"/>
                    <a:pt x="4961" y="0"/>
                    <a:pt x="444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9"/>
            <p:cNvSpPr/>
            <p:nvPr/>
          </p:nvSpPr>
          <p:spPr>
            <a:xfrm>
              <a:off x="7180045" y="1572448"/>
              <a:ext cx="25276" cy="38296"/>
            </a:xfrm>
            <a:custGeom>
              <a:rect b="b" l="l" r="r" t="t"/>
              <a:pathLst>
                <a:path extrusionOk="0" h="953" w="629">
                  <a:moveTo>
                    <a:pt x="0" y="0"/>
                  </a:moveTo>
                  <a:lnTo>
                    <a:pt x="0" y="638"/>
                  </a:lnTo>
                  <a:cubicBezTo>
                    <a:pt x="0" y="805"/>
                    <a:pt x="138" y="952"/>
                    <a:pt x="315" y="952"/>
                  </a:cubicBezTo>
                  <a:cubicBezTo>
                    <a:pt x="491" y="952"/>
                    <a:pt x="629" y="805"/>
                    <a:pt x="629" y="638"/>
                  </a:cubicBezTo>
                  <a:lnTo>
                    <a:pt x="62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9"/>
            <p:cNvSpPr/>
            <p:nvPr/>
          </p:nvSpPr>
          <p:spPr>
            <a:xfrm>
              <a:off x="7043900" y="1713736"/>
              <a:ext cx="297610" cy="25276"/>
            </a:xfrm>
            <a:custGeom>
              <a:rect b="b" l="l" r="r" t="t"/>
              <a:pathLst>
                <a:path extrusionOk="0" h="629" w="7406">
                  <a:moveTo>
                    <a:pt x="314" y="0"/>
                  </a:moveTo>
                  <a:cubicBezTo>
                    <a:pt x="138" y="0"/>
                    <a:pt x="0" y="147"/>
                    <a:pt x="0" y="315"/>
                  </a:cubicBezTo>
                  <a:cubicBezTo>
                    <a:pt x="0" y="491"/>
                    <a:pt x="138" y="629"/>
                    <a:pt x="314" y="629"/>
                  </a:cubicBezTo>
                  <a:lnTo>
                    <a:pt x="7091" y="629"/>
                  </a:lnTo>
                  <a:cubicBezTo>
                    <a:pt x="7268" y="629"/>
                    <a:pt x="7406" y="491"/>
                    <a:pt x="7406" y="315"/>
                  </a:cubicBezTo>
                  <a:cubicBezTo>
                    <a:pt x="7406" y="147"/>
                    <a:pt x="7268" y="0"/>
                    <a:pt x="7091" y="0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9"/>
            <p:cNvSpPr/>
            <p:nvPr/>
          </p:nvSpPr>
          <p:spPr>
            <a:xfrm>
              <a:off x="7192663" y="1572448"/>
              <a:ext cx="12658" cy="38296"/>
            </a:xfrm>
            <a:custGeom>
              <a:rect b="b" l="l" r="r" t="t"/>
              <a:pathLst>
                <a:path extrusionOk="0" h="953" w="315">
                  <a:moveTo>
                    <a:pt x="1" y="0"/>
                  </a:moveTo>
                  <a:lnTo>
                    <a:pt x="1" y="952"/>
                  </a:lnTo>
                  <a:cubicBezTo>
                    <a:pt x="177" y="952"/>
                    <a:pt x="315" y="805"/>
                    <a:pt x="315" y="638"/>
                  </a:cubicBezTo>
                  <a:lnTo>
                    <a:pt x="315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9"/>
            <p:cNvSpPr/>
            <p:nvPr/>
          </p:nvSpPr>
          <p:spPr>
            <a:xfrm>
              <a:off x="7192663" y="1713736"/>
              <a:ext cx="148845" cy="25276"/>
            </a:xfrm>
            <a:custGeom>
              <a:rect b="b" l="l" r="r" t="t"/>
              <a:pathLst>
                <a:path extrusionOk="0" h="629" w="3704">
                  <a:moveTo>
                    <a:pt x="1" y="0"/>
                  </a:moveTo>
                  <a:lnTo>
                    <a:pt x="1" y="629"/>
                  </a:lnTo>
                  <a:lnTo>
                    <a:pt x="3389" y="629"/>
                  </a:lnTo>
                  <a:cubicBezTo>
                    <a:pt x="3566" y="629"/>
                    <a:pt x="3704" y="491"/>
                    <a:pt x="3704" y="315"/>
                  </a:cubicBezTo>
                  <a:cubicBezTo>
                    <a:pt x="3704" y="147"/>
                    <a:pt x="3566" y="0"/>
                    <a:pt x="33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9"/>
            <p:cNvSpPr/>
            <p:nvPr/>
          </p:nvSpPr>
          <p:spPr>
            <a:xfrm>
              <a:off x="7026902" y="1356939"/>
              <a:ext cx="148845" cy="126703"/>
            </a:xfrm>
            <a:custGeom>
              <a:rect b="b" l="l" r="r" t="t"/>
              <a:pathLst>
                <a:path extrusionOk="0" h="3153" w="3704">
                  <a:moveTo>
                    <a:pt x="315" y="0"/>
                  </a:moveTo>
                  <a:cubicBezTo>
                    <a:pt x="138" y="0"/>
                    <a:pt x="0" y="138"/>
                    <a:pt x="0" y="315"/>
                  </a:cubicBezTo>
                  <a:lnTo>
                    <a:pt x="0" y="2839"/>
                  </a:lnTo>
                  <a:cubicBezTo>
                    <a:pt x="0" y="3015"/>
                    <a:pt x="138" y="3153"/>
                    <a:pt x="315" y="3153"/>
                  </a:cubicBezTo>
                  <a:lnTo>
                    <a:pt x="3389" y="3153"/>
                  </a:lnTo>
                  <a:cubicBezTo>
                    <a:pt x="3566" y="3153"/>
                    <a:pt x="3704" y="3015"/>
                    <a:pt x="3704" y="2839"/>
                  </a:cubicBezTo>
                  <a:lnTo>
                    <a:pt x="3704" y="315"/>
                  </a:lnTo>
                  <a:cubicBezTo>
                    <a:pt x="3704" y="138"/>
                    <a:pt x="3566" y="0"/>
                    <a:pt x="3389" y="0"/>
                  </a:cubicBezTo>
                  <a:close/>
                </a:path>
              </a:pathLst>
            </a:custGeom>
            <a:solidFill>
              <a:srgbClr val="FF5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9"/>
            <p:cNvSpPr/>
            <p:nvPr/>
          </p:nvSpPr>
          <p:spPr>
            <a:xfrm>
              <a:off x="7223082" y="1356939"/>
              <a:ext cx="135383" cy="25276"/>
            </a:xfrm>
            <a:custGeom>
              <a:rect b="b" l="l" r="r" t="t"/>
              <a:pathLst>
                <a:path extrusionOk="0" h="629" w="3369">
                  <a:moveTo>
                    <a:pt x="315" y="0"/>
                  </a:moveTo>
                  <a:cubicBezTo>
                    <a:pt x="147" y="0"/>
                    <a:pt x="0" y="138"/>
                    <a:pt x="0" y="315"/>
                  </a:cubicBezTo>
                  <a:cubicBezTo>
                    <a:pt x="0" y="491"/>
                    <a:pt x="147" y="629"/>
                    <a:pt x="315" y="629"/>
                  </a:cubicBezTo>
                  <a:lnTo>
                    <a:pt x="3054" y="629"/>
                  </a:lnTo>
                  <a:cubicBezTo>
                    <a:pt x="3231" y="629"/>
                    <a:pt x="3369" y="491"/>
                    <a:pt x="3369" y="315"/>
                  </a:cubicBezTo>
                  <a:cubicBezTo>
                    <a:pt x="3369" y="138"/>
                    <a:pt x="3231" y="0"/>
                    <a:pt x="3054" y="0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9"/>
            <p:cNvSpPr/>
            <p:nvPr/>
          </p:nvSpPr>
          <p:spPr>
            <a:xfrm>
              <a:off x="7223082" y="1407450"/>
              <a:ext cx="135383" cy="25678"/>
            </a:xfrm>
            <a:custGeom>
              <a:rect b="b" l="l" r="r" t="t"/>
              <a:pathLst>
                <a:path extrusionOk="0" h="639" w="3369">
                  <a:moveTo>
                    <a:pt x="315" y="1"/>
                  </a:moveTo>
                  <a:cubicBezTo>
                    <a:pt x="147" y="1"/>
                    <a:pt x="0" y="148"/>
                    <a:pt x="0" y="324"/>
                  </a:cubicBezTo>
                  <a:cubicBezTo>
                    <a:pt x="0" y="492"/>
                    <a:pt x="147" y="639"/>
                    <a:pt x="315" y="639"/>
                  </a:cubicBezTo>
                  <a:lnTo>
                    <a:pt x="3054" y="639"/>
                  </a:lnTo>
                  <a:cubicBezTo>
                    <a:pt x="3231" y="639"/>
                    <a:pt x="3369" y="492"/>
                    <a:pt x="3369" y="324"/>
                  </a:cubicBezTo>
                  <a:cubicBezTo>
                    <a:pt x="3369" y="148"/>
                    <a:pt x="3231" y="1"/>
                    <a:pt x="3054" y="1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9"/>
            <p:cNvSpPr/>
            <p:nvPr/>
          </p:nvSpPr>
          <p:spPr>
            <a:xfrm>
              <a:off x="7223082" y="1458364"/>
              <a:ext cx="135383" cy="25276"/>
            </a:xfrm>
            <a:custGeom>
              <a:rect b="b" l="l" r="r" t="t"/>
              <a:pathLst>
                <a:path extrusionOk="0" h="629" w="3369">
                  <a:moveTo>
                    <a:pt x="315" y="0"/>
                  </a:moveTo>
                  <a:cubicBezTo>
                    <a:pt x="147" y="0"/>
                    <a:pt x="0" y="138"/>
                    <a:pt x="0" y="315"/>
                  </a:cubicBezTo>
                  <a:cubicBezTo>
                    <a:pt x="0" y="491"/>
                    <a:pt x="147" y="629"/>
                    <a:pt x="315" y="629"/>
                  </a:cubicBezTo>
                  <a:lnTo>
                    <a:pt x="3054" y="629"/>
                  </a:lnTo>
                  <a:cubicBezTo>
                    <a:pt x="3231" y="629"/>
                    <a:pt x="3369" y="491"/>
                    <a:pt x="3369" y="315"/>
                  </a:cubicBezTo>
                  <a:cubicBezTo>
                    <a:pt x="3369" y="138"/>
                    <a:pt x="3231" y="0"/>
                    <a:pt x="3054" y="0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9"/>
            <p:cNvSpPr/>
            <p:nvPr/>
          </p:nvSpPr>
          <p:spPr>
            <a:xfrm>
              <a:off x="7223082" y="1509278"/>
              <a:ext cx="135383" cy="25317"/>
            </a:xfrm>
            <a:custGeom>
              <a:rect b="b" l="l" r="r" t="t"/>
              <a:pathLst>
                <a:path extrusionOk="0" h="630" w="3369">
                  <a:moveTo>
                    <a:pt x="315" y="1"/>
                  </a:moveTo>
                  <a:cubicBezTo>
                    <a:pt x="147" y="1"/>
                    <a:pt x="0" y="138"/>
                    <a:pt x="0" y="315"/>
                  </a:cubicBezTo>
                  <a:cubicBezTo>
                    <a:pt x="0" y="481"/>
                    <a:pt x="147" y="629"/>
                    <a:pt x="315" y="629"/>
                  </a:cubicBezTo>
                  <a:lnTo>
                    <a:pt x="3054" y="629"/>
                  </a:lnTo>
                  <a:cubicBezTo>
                    <a:pt x="3231" y="629"/>
                    <a:pt x="3369" y="481"/>
                    <a:pt x="3369" y="315"/>
                  </a:cubicBezTo>
                  <a:cubicBezTo>
                    <a:pt x="3369" y="138"/>
                    <a:pt x="3231" y="1"/>
                    <a:pt x="3054" y="1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9"/>
            <p:cNvSpPr/>
            <p:nvPr/>
          </p:nvSpPr>
          <p:spPr>
            <a:xfrm>
              <a:off x="7037953" y="1509278"/>
              <a:ext cx="25317" cy="25317"/>
            </a:xfrm>
            <a:custGeom>
              <a:rect b="b" l="l" r="r" t="t"/>
              <a:pathLst>
                <a:path extrusionOk="0" h="630" w="630">
                  <a:moveTo>
                    <a:pt x="315" y="1"/>
                  </a:moveTo>
                  <a:cubicBezTo>
                    <a:pt x="138" y="1"/>
                    <a:pt x="0" y="138"/>
                    <a:pt x="0" y="315"/>
                  </a:cubicBezTo>
                  <a:cubicBezTo>
                    <a:pt x="0" y="481"/>
                    <a:pt x="138" y="629"/>
                    <a:pt x="315" y="629"/>
                  </a:cubicBezTo>
                  <a:cubicBezTo>
                    <a:pt x="492" y="629"/>
                    <a:pt x="629" y="481"/>
                    <a:pt x="629" y="315"/>
                  </a:cubicBezTo>
                  <a:cubicBezTo>
                    <a:pt x="629" y="138"/>
                    <a:pt x="492" y="1"/>
                    <a:pt x="315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9"/>
            <p:cNvSpPr/>
            <p:nvPr/>
          </p:nvSpPr>
          <p:spPr>
            <a:xfrm>
              <a:off x="7088866" y="1509278"/>
              <a:ext cx="25317" cy="25317"/>
            </a:xfrm>
            <a:custGeom>
              <a:rect b="b" l="l" r="r" t="t"/>
              <a:pathLst>
                <a:path extrusionOk="0" h="630" w="630">
                  <a:moveTo>
                    <a:pt x="315" y="1"/>
                  </a:moveTo>
                  <a:cubicBezTo>
                    <a:pt x="138" y="1"/>
                    <a:pt x="1" y="138"/>
                    <a:pt x="1" y="315"/>
                  </a:cubicBezTo>
                  <a:cubicBezTo>
                    <a:pt x="1" y="481"/>
                    <a:pt x="138" y="629"/>
                    <a:pt x="315" y="629"/>
                  </a:cubicBezTo>
                  <a:cubicBezTo>
                    <a:pt x="482" y="629"/>
                    <a:pt x="629" y="481"/>
                    <a:pt x="629" y="315"/>
                  </a:cubicBezTo>
                  <a:cubicBezTo>
                    <a:pt x="629" y="138"/>
                    <a:pt x="482" y="1"/>
                    <a:pt x="315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9"/>
            <p:cNvSpPr/>
            <p:nvPr/>
          </p:nvSpPr>
          <p:spPr>
            <a:xfrm>
              <a:off x="7139418" y="1509278"/>
              <a:ext cx="25276" cy="25317"/>
            </a:xfrm>
            <a:custGeom>
              <a:rect b="b" l="l" r="r" t="t"/>
              <a:pathLst>
                <a:path extrusionOk="0" h="630" w="629">
                  <a:moveTo>
                    <a:pt x="314" y="1"/>
                  </a:moveTo>
                  <a:cubicBezTo>
                    <a:pt x="138" y="1"/>
                    <a:pt x="0" y="138"/>
                    <a:pt x="0" y="315"/>
                  </a:cubicBezTo>
                  <a:cubicBezTo>
                    <a:pt x="0" y="481"/>
                    <a:pt x="138" y="629"/>
                    <a:pt x="314" y="629"/>
                  </a:cubicBezTo>
                  <a:cubicBezTo>
                    <a:pt x="491" y="629"/>
                    <a:pt x="629" y="481"/>
                    <a:pt x="629" y="315"/>
                  </a:cubicBezTo>
                  <a:cubicBezTo>
                    <a:pt x="629" y="138"/>
                    <a:pt x="491" y="1"/>
                    <a:pt x="314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7" name="Google Shape;637;p49"/>
          <p:cNvSpPr/>
          <p:nvPr/>
        </p:nvSpPr>
        <p:spPr>
          <a:xfrm>
            <a:off x="5400350" y="43888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49"/>
          <p:cNvSpPr txBox="1"/>
          <p:nvPr>
            <p:ph idx="2" type="subTitle"/>
          </p:nvPr>
        </p:nvSpPr>
        <p:spPr>
          <a:xfrm>
            <a:off x="5446100" y="44380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NIL</a:t>
            </a:r>
            <a:endParaRPr sz="1400"/>
          </a:p>
        </p:txBody>
      </p:sp>
      <p:sp>
        <p:nvSpPr>
          <p:cNvPr id="639" name="Google Shape;639;p49"/>
          <p:cNvSpPr txBox="1"/>
          <p:nvPr>
            <p:ph idx="4294967295" type="subTitle"/>
          </p:nvPr>
        </p:nvSpPr>
        <p:spPr>
          <a:xfrm>
            <a:off x="5400200" y="45497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21.4%</a:t>
            </a:r>
            <a:endParaRPr/>
          </a:p>
        </p:txBody>
      </p:sp>
      <p:sp>
        <p:nvSpPr>
          <p:cNvPr id="640" name="Google Shape;640;p49"/>
          <p:cNvSpPr txBox="1"/>
          <p:nvPr>
            <p:ph idx="1" type="subTitle"/>
          </p:nvPr>
        </p:nvSpPr>
        <p:spPr>
          <a:xfrm>
            <a:off x="6594800" y="1702800"/>
            <a:ext cx="2191200" cy="30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Total coverage is 78.6%.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It still seems a little low.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Let’s try 300 of the most frequent words…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5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00" y="1790650"/>
            <a:ext cx="6256068" cy="2647424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50"/>
          <p:cNvSpPr/>
          <p:nvPr/>
        </p:nvSpPr>
        <p:spPr>
          <a:xfrm>
            <a:off x="893400" y="43888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50"/>
          <p:cNvSpPr txBox="1"/>
          <p:nvPr>
            <p:ph idx="2" type="subTitle"/>
          </p:nvPr>
        </p:nvSpPr>
        <p:spPr>
          <a:xfrm>
            <a:off x="939150" y="45497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1000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48" name="Google Shape;648;p50"/>
          <p:cNvSpPr/>
          <p:nvPr/>
        </p:nvSpPr>
        <p:spPr>
          <a:xfrm>
            <a:off x="1806050" y="43888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50"/>
          <p:cNvSpPr txBox="1"/>
          <p:nvPr>
            <p:ph idx="2" type="subTitle"/>
          </p:nvPr>
        </p:nvSpPr>
        <p:spPr>
          <a:xfrm>
            <a:off x="1851800" y="45497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2000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50" name="Google Shape;650;p50"/>
          <p:cNvSpPr/>
          <p:nvPr/>
        </p:nvSpPr>
        <p:spPr>
          <a:xfrm>
            <a:off x="2665850" y="43888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50"/>
          <p:cNvSpPr txBox="1"/>
          <p:nvPr>
            <p:ph idx="2" type="subTitle"/>
          </p:nvPr>
        </p:nvSpPr>
        <p:spPr>
          <a:xfrm>
            <a:off x="2711600" y="45497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3000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52" name="Google Shape;652;p50"/>
          <p:cNvSpPr/>
          <p:nvPr/>
        </p:nvSpPr>
        <p:spPr>
          <a:xfrm>
            <a:off x="3571400" y="43888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50"/>
          <p:cNvSpPr txBox="1"/>
          <p:nvPr>
            <p:ph idx="2" type="subTitle"/>
          </p:nvPr>
        </p:nvSpPr>
        <p:spPr>
          <a:xfrm>
            <a:off x="3617150" y="44380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AWL</a:t>
            </a:r>
            <a:endParaRPr sz="1400"/>
          </a:p>
        </p:txBody>
      </p:sp>
      <p:sp>
        <p:nvSpPr>
          <p:cNvPr id="654" name="Google Shape;654;p50"/>
          <p:cNvSpPr txBox="1"/>
          <p:nvPr>
            <p:ph idx="4294967295" type="subTitle"/>
          </p:nvPr>
        </p:nvSpPr>
        <p:spPr>
          <a:xfrm>
            <a:off x="939150" y="45497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65%</a:t>
            </a:r>
            <a:endParaRPr/>
          </a:p>
        </p:txBody>
      </p:sp>
      <p:sp>
        <p:nvSpPr>
          <p:cNvPr id="655" name="Google Shape;655;p50"/>
          <p:cNvSpPr txBox="1"/>
          <p:nvPr>
            <p:ph idx="4294967295" type="subTitle"/>
          </p:nvPr>
        </p:nvSpPr>
        <p:spPr>
          <a:xfrm>
            <a:off x="1828775" y="45497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7.1%</a:t>
            </a:r>
            <a:endParaRPr/>
          </a:p>
        </p:txBody>
      </p:sp>
      <p:sp>
        <p:nvSpPr>
          <p:cNvPr id="656" name="Google Shape;656;p50"/>
          <p:cNvSpPr txBox="1"/>
          <p:nvPr>
            <p:ph idx="4294967295" type="subTitle"/>
          </p:nvPr>
        </p:nvSpPr>
        <p:spPr>
          <a:xfrm>
            <a:off x="2711450" y="45497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3.1%</a:t>
            </a:r>
            <a:endParaRPr/>
          </a:p>
        </p:txBody>
      </p:sp>
      <p:sp>
        <p:nvSpPr>
          <p:cNvPr id="657" name="Google Shape;657;p50"/>
          <p:cNvSpPr txBox="1"/>
          <p:nvPr>
            <p:ph idx="4294967295" type="subTitle"/>
          </p:nvPr>
        </p:nvSpPr>
        <p:spPr>
          <a:xfrm>
            <a:off x="3571250" y="45497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1.9%</a:t>
            </a:r>
            <a:endParaRPr/>
          </a:p>
        </p:txBody>
      </p:sp>
      <p:sp>
        <p:nvSpPr>
          <p:cNvPr id="658" name="Google Shape;658;p50"/>
          <p:cNvSpPr txBox="1"/>
          <p:nvPr>
            <p:ph idx="1" type="subTitle"/>
          </p:nvPr>
        </p:nvSpPr>
        <p:spPr>
          <a:xfrm>
            <a:off x="202250" y="1230825"/>
            <a:ext cx="8175000" cy="5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Selecting the 300 most frequent words, we can make a list and check it’s coverage.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659" name="Google Shape;659;p50"/>
          <p:cNvSpPr/>
          <p:nvPr/>
        </p:nvSpPr>
        <p:spPr>
          <a:xfrm>
            <a:off x="4485800" y="43888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50"/>
          <p:cNvSpPr txBox="1"/>
          <p:nvPr>
            <p:ph idx="2" type="subTitle"/>
          </p:nvPr>
        </p:nvSpPr>
        <p:spPr>
          <a:xfrm>
            <a:off x="4531550" y="44380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A300</a:t>
            </a:r>
            <a:endParaRPr sz="1400"/>
          </a:p>
        </p:txBody>
      </p:sp>
      <p:sp>
        <p:nvSpPr>
          <p:cNvPr id="661" name="Google Shape;661;p50"/>
          <p:cNvSpPr txBox="1"/>
          <p:nvPr>
            <p:ph idx="4294967295" type="subTitle"/>
          </p:nvPr>
        </p:nvSpPr>
        <p:spPr>
          <a:xfrm>
            <a:off x="4485650" y="45497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4.4</a:t>
            </a:r>
            <a:r>
              <a:rPr lang="en"/>
              <a:t>%</a:t>
            </a:r>
            <a:endParaRPr/>
          </a:p>
        </p:txBody>
      </p:sp>
      <p:sp>
        <p:nvSpPr>
          <p:cNvPr id="662" name="Google Shape;662;p50"/>
          <p:cNvSpPr txBox="1"/>
          <p:nvPr>
            <p:ph type="title"/>
          </p:nvPr>
        </p:nvSpPr>
        <p:spPr>
          <a:xfrm>
            <a:off x="202250" y="289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List - 300</a:t>
            </a:r>
            <a:endParaRPr/>
          </a:p>
        </p:txBody>
      </p:sp>
      <p:grpSp>
        <p:nvGrpSpPr>
          <p:cNvPr id="663" name="Google Shape;663;p50"/>
          <p:cNvGrpSpPr/>
          <p:nvPr/>
        </p:nvGrpSpPr>
        <p:grpSpPr>
          <a:xfrm>
            <a:off x="5627448" y="92863"/>
            <a:ext cx="967341" cy="966341"/>
            <a:chOff x="6975989" y="1306025"/>
            <a:chExt cx="433435" cy="432987"/>
          </a:xfrm>
        </p:grpSpPr>
        <p:sp>
          <p:nvSpPr>
            <p:cNvPr id="664" name="Google Shape;664;p50"/>
            <p:cNvSpPr/>
            <p:nvPr/>
          </p:nvSpPr>
          <p:spPr>
            <a:xfrm>
              <a:off x="6989008" y="1318643"/>
              <a:ext cx="407757" cy="323288"/>
            </a:xfrm>
            <a:custGeom>
              <a:rect b="b" l="l" r="r" t="t"/>
              <a:pathLst>
                <a:path extrusionOk="0" h="8045" w="10147">
                  <a:moveTo>
                    <a:pt x="629" y="0"/>
                  </a:moveTo>
                  <a:cubicBezTo>
                    <a:pt x="276" y="0"/>
                    <a:pt x="1" y="286"/>
                    <a:pt x="1" y="639"/>
                  </a:cubicBezTo>
                  <a:lnTo>
                    <a:pt x="1" y="7416"/>
                  </a:lnTo>
                  <a:cubicBezTo>
                    <a:pt x="1" y="7760"/>
                    <a:pt x="276" y="8045"/>
                    <a:pt x="629" y="8045"/>
                  </a:cubicBezTo>
                  <a:lnTo>
                    <a:pt x="9508" y="8045"/>
                  </a:lnTo>
                  <a:cubicBezTo>
                    <a:pt x="9862" y="8045"/>
                    <a:pt x="10147" y="7760"/>
                    <a:pt x="10147" y="7416"/>
                  </a:cubicBezTo>
                  <a:lnTo>
                    <a:pt x="10147" y="639"/>
                  </a:lnTo>
                  <a:cubicBezTo>
                    <a:pt x="10147" y="286"/>
                    <a:pt x="9862" y="0"/>
                    <a:pt x="9508" y="0"/>
                  </a:cubicBezTo>
                  <a:close/>
                </a:path>
              </a:pathLst>
            </a:custGeom>
            <a:solidFill>
              <a:srgbClr val="00BD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50"/>
            <p:cNvSpPr/>
            <p:nvPr/>
          </p:nvSpPr>
          <p:spPr>
            <a:xfrm>
              <a:off x="7192663" y="1318643"/>
              <a:ext cx="204100" cy="323288"/>
            </a:xfrm>
            <a:custGeom>
              <a:rect b="b" l="l" r="r" t="t"/>
              <a:pathLst>
                <a:path extrusionOk="0" h="8045" w="5079">
                  <a:moveTo>
                    <a:pt x="1" y="0"/>
                  </a:moveTo>
                  <a:lnTo>
                    <a:pt x="1" y="8045"/>
                  </a:lnTo>
                  <a:lnTo>
                    <a:pt x="4440" y="8045"/>
                  </a:lnTo>
                  <a:cubicBezTo>
                    <a:pt x="4794" y="8045"/>
                    <a:pt x="5079" y="7760"/>
                    <a:pt x="5079" y="7416"/>
                  </a:cubicBezTo>
                  <a:lnTo>
                    <a:pt x="5079" y="639"/>
                  </a:lnTo>
                  <a:cubicBezTo>
                    <a:pt x="5079" y="286"/>
                    <a:pt x="4794" y="0"/>
                    <a:pt x="4440" y="0"/>
                  </a:cubicBezTo>
                  <a:close/>
                </a:path>
              </a:pathLst>
            </a:custGeom>
            <a:solidFill>
              <a:srgbClr val="00AB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50"/>
            <p:cNvSpPr/>
            <p:nvPr/>
          </p:nvSpPr>
          <p:spPr>
            <a:xfrm>
              <a:off x="7077816" y="1629268"/>
              <a:ext cx="230139" cy="97127"/>
            </a:xfrm>
            <a:custGeom>
              <a:rect b="b" l="l" r="r" t="t"/>
              <a:pathLst>
                <a:path extrusionOk="0" h="2417" w="5727">
                  <a:moveTo>
                    <a:pt x="1572" y="0"/>
                  </a:moveTo>
                  <a:cubicBezTo>
                    <a:pt x="1405" y="0"/>
                    <a:pt x="1258" y="138"/>
                    <a:pt x="1258" y="315"/>
                  </a:cubicBezTo>
                  <a:lnTo>
                    <a:pt x="1258" y="374"/>
                  </a:lnTo>
                  <a:cubicBezTo>
                    <a:pt x="1258" y="1130"/>
                    <a:pt x="845" y="1797"/>
                    <a:pt x="167" y="2142"/>
                  </a:cubicBezTo>
                  <a:cubicBezTo>
                    <a:pt x="60" y="2190"/>
                    <a:pt x="1" y="2299"/>
                    <a:pt x="1" y="2417"/>
                  </a:cubicBezTo>
                  <a:lnTo>
                    <a:pt x="5727" y="2417"/>
                  </a:lnTo>
                  <a:cubicBezTo>
                    <a:pt x="5727" y="2299"/>
                    <a:pt x="5658" y="2190"/>
                    <a:pt x="5550" y="2142"/>
                  </a:cubicBezTo>
                  <a:cubicBezTo>
                    <a:pt x="4872" y="1797"/>
                    <a:pt x="4460" y="1130"/>
                    <a:pt x="4460" y="374"/>
                  </a:cubicBezTo>
                  <a:lnTo>
                    <a:pt x="4460" y="315"/>
                  </a:lnTo>
                  <a:cubicBezTo>
                    <a:pt x="4460" y="138"/>
                    <a:pt x="4322" y="0"/>
                    <a:pt x="414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50"/>
            <p:cNvSpPr/>
            <p:nvPr/>
          </p:nvSpPr>
          <p:spPr>
            <a:xfrm>
              <a:off x="7192663" y="1629268"/>
              <a:ext cx="115291" cy="97127"/>
            </a:xfrm>
            <a:custGeom>
              <a:rect b="b" l="l" r="r" t="t"/>
              <a:pathLst>
                <a:path extrusionOk="0" h="2417" w="2869">
                  <a:moveTo>
                    <a:pt x="1" y="0"/>
                  </a:moveTo>
                  <a:lnTo>
                    <a:pt x="1" y="2417"/>
                  </a:lnTo>
                  <a:lnTo>
                    <a:pt x="2869" y="2417"/>
                  </a:lnTo>
                  <a:cubicBezTo>
                    <a:pt x="2869" y="2299"/>
                    <a:pt x="2800" y="2190"/>
                    <a:pt x="2692" y="2142"/>
                  </a:cubicBezTo>
                  <a:cubicBezTo>
                    <a:pt x="2014" y="1797"/>
                    <a:pt x="1602" y="1130"/>
                    <a:pt x="1602" y="374"/>
                  </a:cubicBezTo>
                  <a:lnTo>
                    <a:pt x="1602" y="315"/>
                  </a:lnTo>
                  <a:cubicBezTo>
                    <a:pt x="1602" y="138"/>
                    <a:pt x="1464" y="0"/>
                    <a:pt x="1288" y="0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50"/>
            <p:cNvSpPr/>
            <p:nvPr/>
          </p:nvSpPr>
          <p:spPr>
            <a:xfrm>
              <a:off x="6975989" y="1306025"/>
              <a:ext cx="433435" cy="348565"/>
            </a:xfrm>
            <a:custGeom>
              <a:rect b="b" l="l" r="r" t="t"/>
              <a:pathLst>
                <a:path extrusionOk="0" h="8674" w="10786">
                  <a:moveTo>
                    <a:pt x="9832" y="639"/>
                  </a:moveTo>
                  <a:cubicBezTo>
                    <a:pt x="10009" y="639"/>
                    <a:pt x="10146" y="776"/>
                    <a:pt x="10146" y="953"/>
                  </a:cubicBezTo>
                  <a:lnTo>
                    <a:pt x="10146" y="6630"/>
                  </a:lnTo>
                  <a:lnTo>
                    <a:pt x="5707" y="6630"/>
                  </a:lnTo>
                  <a:lnTo>
                    <a:pt x="5393" y="6944"/>
                  </a:lnTo>
                  <a:lnTo>
                    <a:pt x="5078" y="6630"/>
                  </a:lnTo>
                  <a:lnTo>
                    <a:pt x="639" y="6630"/>
                  </a:lnTo>
                  <a:lnTo>
                    <a:pt x="639" y="953"/>
                  </a:lnTo>
                  <a:cubicBezTo>
                    <a:pt x="639" y="776"/>
                    <a:pt x="776" y="639"/>
                    <a:pt x="953" y="639"/>
                  </a:cubicBezTo>
                  <a:close/>
                  <a:moveTo>
                    <a:pt x="953" y="0"/>
                  </a:moveTo>
                  <a:cubicBezTo>
                    <a:pt x="433" y="0"/>
                    <a:pt x="1" y="432"/>
                    <a:pt x="1" y="953"/>
                  </a:cubicBezTo>
                  <a:lnTo>
                    <a:pt x="1" y="7730"/>
                  </a:lnTo>
                  <a:cubicBezTo>
                    <a:pt x="1" y="8250"/>
                    <a:pt x="433" y="8673"/>
                    <a:pt x="953" y="8673"/>
                  </a:cubicBezTo>
                  <a:lnTo>
                    <a:pt x="9832" y="8673"/>
                  </a:lnTo>
                  <a:cubicBezTo>
                    <a:pt x="10353" y="8673"/>
                    <a:pt x="10785" y="8250"/>
                    <a:pt x="10785" y="7730"/>
                  </a:cubicBezTo>
                  <a:lnTo>
                    <a:pt x="10785" y="953"/>
                  </a:lnTo>
                  <a:cubicBezTo>
                    <a:pt x="10785" y="432"/>
                    <a:pt x="10353" y="0"/>
                    <a:pt x="9832" y="0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50"/>
            <p:cNvSpPr/>
            <p:nvPr/>
          </p:nvSpPr>
          <p:spPr>
            <a:xfrm>
              <a:off x="7192663" y="1306025"/>
              <a:ext cx="216758" cy="348565"/>
            </a:xfrm>
            <a:custGeom>
              <a:rect b="b" l="l" r="r" t="t"/>
              <a:pathLst>
                <a:path extrusionOk="0" h="8674" w="5394">
                  <a:moveTo>
                    <a:pt x="1" y="0"/>
                  </a:moveTo>
                  <a:lnTo>
                    <a:pt x="1" y="639"/>
                  </a:lnTo>
                  <a:lnTo>
                    <a:pt x="4440" y="639"/>
                  </a:lnTo>
                  <a:cubicBezTo>
                    <a:pt x="4617" y="639"/>
                    <a:pt x="4754" y="776"/>
                    <a:pt x="4754" y="953"/>
                  </a:cubicBezTo>
                  <a:lnTo>
                    <a:pt x="4754" y="6630"/>
                  </a:lnTo>
                  <a:lnTo>
                    <a:pt x="315" y="6630"/>
                  </a:lnTo>
                  <a:lnTo>
                    <a:pt x="1" y="6944"/>
                  </a:lnTo>
                  <a:lnTo>
                    <a:pt x="1" y="8673"/>
                  </a:lnTo>
                  <a:lnTo>
                    <a:pt x="4440" y="8673"/>
                  </a:lnTo>
                  <a:cubicBezTo>
                    <a:pt x="4961" y="8673"/>
                    <a:pt x="5393" y="8250"/>
                    <a:pt x="5393" y="7730"/>
                  </a:cubicBezTo>
                  <a:lnTo>
                    <a:pt x="5393" y="953"/>
                  </a:lnTo>
                  <a:cubicBezTo>
                    <a:pt x="5393" y="432"/>
                    <a:pt x="4961" y="0"/>
                    <a:pt x="444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50"/>
            <p:cNvSpPr/>
            <p:nvPr/>
          </p:nvSpPr>
          <p:spPr>
            <a:xfrm>
              <a:off x="7180045" y="1572448"/>
              <a:ext cx="25276" cy="38296"/>
            </a:xfrm>
            <a:custGeom>
              <a:rect b="b" l="l" r="r" t="t"/>
              <a:pathLst>
                <a:path extrusionOk="0" h="953" w="629">
                  <a:moveTo>
                    <a:pt x="0" y="0"/>
                  </a:moveTo>
                  <a:lnTo>
                    <a:pt x="0" y="638"/>
                  </a:lnTo>
                  <a:cubicBezTo>
                    <a:pt x="0" y="805"/>
                    <a:pt x="138" y="952"/>
                    <a:pt x="315" y="952"/>
                  </a:cubicBezTo>
                  <a:cubicBezTo>
                    <a:pt x="491" y="952"/>
                    <a:pt x="629" y="805"/>
                    <a:pt x="629" y="638"/>
                  </a:cubicBezTo>
                  <a:lnTo>
                    <a:pt x="62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50"/>
            <p:cNvSpPr/>
            <p:nvPr/>
          </p:nvSpPr>
          <p:spPr>
            <a:xfrm>
              <a:off x="7043900" y="1713736"/>
              <a:ext cx="297610" cy="25276"/>
            </a:xfrm>
            <a:custGeom>
              <a:rect b="b" l="l" r="r" t="t"/>
              <a:pathLst>
                <a:path extrusionOk="0" h="629" w="7406">
                  <a:moveTo>
                    <a:pt x="314" y="0"/>
                  </a:moveTo>
                  <a:cubicBezTo>
                    <a:pt x="138" y="0"/>
                    <a:pt x="0" y="147"/>
                    <a:pt x="0" y="315"/>
                  </a:cubicBezTo>
                  <a:cubicBezTo>
                    <a:pt x="0" y="491"/>
                    <a:pt x="138" y="629"/>
                    <a:pt x="314" y="629"/>
                  </a:cubicBezTo>
                  <a:lnTo>
                    <a:pt x="7091" y="629"/>
                  </a:lnTo>
                  <a:cubicBezTo>
                    <a:pt x="7268" y="629"/>
                    <a:pt x="7406" y="491"/>
                    <a:pt x="7406" y="315"/>
                  </a:cubicBezTo>
                  <a:cubicBezTo>
                    <a:pt x="7406" y="147"/>
                    <a:pt x="7268" y="0"/>
                    <a:pt x="7091" y="0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50"/>
            <p:cNvSpPr/>
            <p:nvPr/>
          </p:nvSpPr>
          <p:spPr>
            <a:xfrm>
              <a:off x="7192663" y="1572448"/>
              <a:ext cx="12658" cy="38296"/>
            </a:xfrm>
            <a:custGeom>
              <a:rect b="b" l="l" r="r" t="t"/>
              <a:pathLst>
                <a:path extrusionOk="0" h="953" w="315">
                  <a:moveTo>
                    <a:pt x="1" y="0"/>
                  </a:moveTo>
                  <a:lnTo>
                    <a:pt x="1" y="952"/>
                  </a:lnTo>
                  <a:cubicBezTo>
                    <a:pt x="177" y="952"/>
                    <a:pt x="315" y="805"/>
                    <a:pt x="315" y="638"/>
                  </a:cubicBezTo>
                  <a:lnTo>
                    <a:pt x="315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50"/>
            <p:cNvSpPr/>
            <p:nvPr/>
          </p:nvSpPr>
          <p:spPr>
            <a:xfrm>
              <a:off x="7192663" y="1713736"/>
              <a:ext cx="148845" cy="25276"/>
            </a:xfrm>
            <a:custGeom>
              <a:rect b="b" l="l" r="r" t="t"/>
              <a:pathLst>
                <a:path extrusionOk="0" h="629" w="3704">
                  <a:moveTo>
                    <a:pt x="1" y="0"/>
                  </a:moveTo>
                  <a:lnTo>
                    <a:pt x="1" y="629"/>
                  </a:lnTo>
                  <a:lnTo>
                    <a:pt x="3389" y="629"/>
                  </a:lnTo>
                  <a:cubicBezTo>
                    <a:pt x="3566" y="629"/>
                    <a:pt x="3704" y="491"/>
                    <a:pt x="3704" y="315"/>
                  </a:cubicBezTo>
                  <a:cubicBezTo>
                    <a:pt x="3704" y="147"/>
                    <a:pt x="3566" y="0"/>
                    <a:pt x="33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50"/>
            <p:cNvSpPr/>
            <p:nvPr/>
          </p:nvSpPr>
          <p:spPr>
            <a:xfrm>
              <a:off x="7026902" y="1356939"/>
              <a:ext cx="148845" cy="126703"/>
            </a:xfrm>
            <a:custGeom>
              <a:rect b="b" l="l" r="r" t="t"/>
              <a:pathLst>
                <a:path extrusionOk="0" h="3153" w="3704">
                  <a:moveTo>
                    <a:pt x="315" y="0"/>
                  </a:moveTo>
                  <a:cubicBezTo>
                    <a:pt x="138" y="0"/>
                    <a:pt x="0" y="138"/>
                    <a:pt x="0" y="315"/>
                  </a:cubicBezTo>
                  <a:lnTo>
                    <a:pt x="0" y="2839"/>
                  </a:lnTo>
                  <a:cubicBezTo>
                    <a:pt x="0" y="3015"/>
                    <a:pt x="138" y="3153"/>
                    <a:pt x="315" y="3153"/>
                  </a:cubicBezTo>
                  <a:lnTo>
                    <a:pt x="3389" y="3153"/>
                  </a:lnTo>
                  <a:cubicBezTo>
                    <a:pt x="3566" y="3153"/>
                    <a:pt x="3704" y="3015"/>
                    <a:pt x="3704" y="2839"/>
                  </a:cubicBezTo>
                  <a:lnTo>
                    <a:pt x="3704" y="315"/>
                  </a:lnTo>
                  <a:cubicBezTo>
                    <a:pt x="3704" y="138"/>
                    <a:pt x="3566" y="0"/>
                    <a:pt x="3389" y="0"/>
                  </a:cubicBezTo>
                  <a:close/>
                </a:path>
              </a:pathLst>
            </a:custGeom>
            <a:solidFill>
              <a:srgbClr val="FF5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50"/>
            <p:cNvSpPr/>
            <p:nvPr/>
          </p:nvSpPr>
          <p:spPr>
            <a:xfrm>
              <a:off x="7223082" y="1356939"/>
              <a:ext cx="135383" cy="25276"/>
            </a:xfrm>
            <a:custGeom>
              <a:rect b="b" l="l" r="r" t="t"/>
              <a:pathLst>
                <a:path extrusionOk="0" h="629" w="3369">
                  <a:moveTo>
                    <a:pt x="315" y="0"/>
                  </a:moveTo>
                  <a:cubicBezTo>
                    <a:pt x="147" y="0"/>
                    <a:pt x="0" y="138"/>
                    <a:pt x="0" y="315"/>
                  </a:cubicBezTo>
                  <a:cubicBezTo>
                    <a:pt x="0" y="491"/>
                    <a:pt x="147" y="629"/>
                    <a:pt x="315" y="629"/>
                  </a:cubicBezTo>
                  <a:lnTo>
                    <a:pt x="3054" y="629"/>
                  </a:lnTo>
                  <a:cubicBezTo>
                    <a:pt x="3231" y="629"/>
                    <a:pt x="3369" y="491"/>
                    <a:pt x="3369" y="315"/>
                  </a:cubicBezTo>
                  <a:cubicBezTo>
                    <a:pt x="3369" y="138"/>
                    <a:pt x="3231" y="0"/>
                    <a:pt x="3054" y="0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50"/>
            <p:cNvSpPr/>
            <p:nvPr/>
          </p:nvSpPr>
          <p:spPr>
            <a:xfrm>
              <a:off x="7223082" y="1407450"/>
              <a:ext cx="135383" cy="25678"/>
            </a:xfrm>
            <a:custGeom>
              <a:rect b="b" l="l" r="r" t="t"/>
              <a:pathLst>
                <a:path extrusionOk="0" h="639" w="3369">
                  <a:moveTo>
                    <a:pt x="315" y="1"/>
                  </a:moveTo>
                  <a:cubicBezTo>
                    <a:pt x="147" y="1"/>
                    <a:pt x="0" y="148"/>
                    <a:pt x="0" y="324"/>
                  </a:cubicBezTo>
                  <a:cubicBezTo>
                    <a:pt x="0" y="492"/>
                    <a:pt x="147" y="639"/>
                    <a:pt x="315" y="639"/>
                  </a:cubicBezTo>
                  <a:lnTo>
                    <a:pt x="3054" y="639"/>
                  </a:lnTo>
                  <a:cubicBezTo>
                    <a:pt x="3231" y="639"/>
                    <a:pt x="3369" y="492"/>
                    <a:pt x="3369" y="324"/>
                  </a:cubicBezTo>
                  <a:cubicBezTo>
                    <a:pt x="3369" y="148"/>
                    <a:pt x="3231" y="1"/>
                    <a:pt x="3054" y="1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50"/>
            <p:cNvSpPr/>
            <p:nvPr/>
          </p:nvSpPr>
          <p:spPr>
            <a:xfrm>
              <a:off x="7223082" y="1458364"/>
              <a:ext cx="135383" cy="25276"/>
            </a:xfrm>
            <a:custGeom>
              <a:rect b="b" l="l" r="r" t="t"/>
              <a:pathLst>
                <a:path extrusionOk="0" h="629" w="3369">
                  <a:moveTo>
                    <a:pt x="315" y="0"/>
                  </a:moveTo>
                  <a:cubicBezTo>
                    <a:pt x="147" y="0"/>
                    <a:pt x="0" y="138"/>
                    <a:pt x="0" y="315"/>
                  </a:cubicBezTo>
                  <a:cubicBezTo>
                    <a:pt x="0" y="491"/>
                    <a:pt x="147" y="629"/>
                    <a:pt x="315" y="629"/>
                  </a:cubicBezTo>
                  <a:lnTo>
                    <a:pt x="3054" y="629"/>
                  </a:lnTo>
                  <a:cubicBezTo>
                    <a:pt x="3231" y="629"/>
                    <a:pt x="3369" y="491"/>
                    <a:pt x="3369" y="315"/>
                  </a:cubicBezTo>
                  <a:cubicBezTo>
                    <a:pt x="3369" y="138"/>
                    <a:pt x="3231" y="0"/>
                    <a:pt x="3054" y="0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50"/>
            <p:cNvSpPr/>
            <p:nvPr/>
          </p:nvSpPr>
          <p:spPr>
            <a:xfrm>
              <a:off x="7223082" y="1509278"/>
              <a:ext cx="135383" cy="25317"/>
            </a:xfrm>
            <a:custGeom>
              <a:rect b="b" l="l" r="r" t="t"/>
              <a:pathLst>
                <a:path extrusionOk="0" h="630" w="3369">
                  <a:moveTo>
                    <a:pt x="315" y="1"/>
                  </a:moveTo>
                  <a:cubicBezTo>
                    <a:pt x="147" y="1"/>
                    <a:pt x="0" y="138"/>
                    <a:pt x="0" y="315"/>
                  </a:cubicBezTo>
                  <a:cubicBezTo>
                    <a:pt x="0" y="481"/>
                    <a:pt x="147" y="629"/>
                    <a:pt x="315" y="629"/>
                  </a:cubicBezTo>
                  <a:lnTo>
                    <a:pt x="3054" y="629"/>
                  </a:lnTo>
                  <a:cubicBezTo>
                    <a:pt x="3231" y="629"/>
                    <a:pt x="3369" y="481"/>
                    <a:pt x="3369" y="315"/>
                  </a:cubicBezTo>
                  <a:cubicBezTo>
                    <a:pt x="3369" y="138"/>
                    <a:pt x="3231" y="1"/>
                    <a:pt x="3054" y="1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50"/>
            <p:cNvSpPr/>
            <p:nvPr/>
          </p:nvSpPr>
          <p:spPr>
            <a:xfrm>
              <a:off x="7037953" y="1509278"/>
              <a:ext cx="25317" cy="25317"/>
            </a:xfrm>
            <a:custGeom>
              <a:rect b="b" l="l" r="r" t="t"/>
              <a:pathLst>
                <a:path extrusionOk="0" h="630" w="630">
                  <a:moveTo>
                    <a:pt x="315" y="1"/>
                  </a:moveTo>
                  <a:cubicBezTo>
                    <a:pt x="138" y="1"/>
                    <a:pt x="0" y="138"/>
                    <a:pt x="0" y="315"/>
                  </a:cubicBezTo>
                  <a:cubicBezTo>
                    <a:pt x="0" y="481"/>
                    <a:pt x="138" y="629"/>
                    <a:pt x="315" y="629"/>
                  </a:cubicBezTo>
                  <a:cubicBezTo>
                    <a:pt x="492" y="629"/>
                    <a:pt x="629" y="481"/>
                    <a:pt x="629" y="315"/>
                  </a:cubicBezTo>
                  <a:cubicBezTo>
                    <a:pt x="629" y="138"/>
                    <a:pt x="492" y="1"/>
                    <a:pt x="315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50"/>
            <p:cNvSpPr/>
            <p:nvPr/>
          </p:nvSpPr>
          <p:spPr>
            <a:xfrm>
              <a:off x="7088866" y="1509278"/>
              <a:ext cx="25317" cy="25317"/>
            </a:xfrm>
            <a:custGeom>
              <a:rect b="b" l="l" r="r" t="t"/>
              <a:pathLst>
                <a:path extrusionOk="0" h="630" w="630">
                  <a:moveTo>
                    <a:pt x="315" y="1"/>
                  </a:moveTo>
                  <a:cubicBezTo>
                    <a:pt x="138" y="1"/>
                    <a:pt x="1" y="138"/>
                    <a:pt x="1" y="315"/>
                  </a:cubicBezTo>
                  <a:cubicBezTo>
                    <a:pt x="1" y="481"/>
                    <a:pt x="138" y="629"/>
                    <a:pt x="315" y="629"/>
                  </a:cubicBezTo>
                  <a:cubicBezTo>
                    <a:pt x="482" y="629"/>
                    <a:pt x="629" y="481"/>
                    <a:pt x="629" y="315"/>
                  </a:cubicBezTo>
                  <a:cubicBezTo>
                    <a:pt x="629" y="138"/>
                    <a:pt x="482" y="1"/>
                    <a:pt x="315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50"/>
            <p:cNvSpPr/>
            <p:nvPr/>
          </p:nvSpPr>
          <p:spPr>
            <a:xfrm>
              <a:off x="7139418" y="1509278"/>
              <a:ext cx="25276" cy="25317"/>
            </a:xfrm>
            <a:custGeom>
              <a:rect b="b" l="l" r="r" t="t"/>
              <a:pathLst>
                <a:path extrusionOk="0" h="630" w="629">
                  <a:moveTo>
                    <a:pt x="314" y="1"/>
                  </a:moveTo>
                  <a:cubicBezTo>
                    <a:pt x="138" y="1"/>
                    <a:pt x="0" y="138"/>
                    <a:pt x="0" y="315"/>
                  </a:cubicBezTo>
                  <a:cubicBezTo>
                    <a:pt x="0" y="481"/>
                    <a:pt x="138" y="629"/>
                    <a:pt x="314" y="629"/>
                  </a:cubicBezTo>
                  <a:cubicBezTo>
                    <a:pt x="491" y="629"/>
                    <a:pt x="629" y="481"/>
                    <a:pt x="629" y="315"/>
                  </a:cubicBezTo>
                  <a:cubicBezTo>
                    <a:pt x="629" y="138"/>
                    <a:pt x="491" y="1"/>
                    <a:pt x="314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2" name="Google Shape;682;p50"/>
          <p:cNvSpPr/>
          <p:nvPr/>
        </p:nvSpPr>
        <p:spPr>
          <a:xfrm>
            <a:off x="5400350" y="43888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50"/>
          <p:cNvSpPr txBox="1"/>
          <p:nvPr>
            <p:ph idx="2" type="subTitle"/>
          </p:nvPr>
        </p:nvSpPr>
        <p:spPr>
          <a:xfrm>
            <a:off x="5446100" y="44380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NIL</a:t>
            </a:r>
            <a:endParaRPr sz="1400"/>
          </a:p>
        </p:txBody>
      </p:sp>
      <p:sp>
        <p:nvSpPr>
          <p:cNvPr id="684" name="Google Shape;684;p50"/>
          <p:cNvSpPr txBox="1"/>
          <p:nvPr>
            <p:ph idx="4294967295" type="subTitle"/>
          </p:nvPr>
        </p:nvSpPr>
        <p:spPr>
          <a:xfrm>
            <a:off x="5400200" y="45497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18.5</a:t>
            </a:r>
            <a:r>
              <a:rPr lang="en"/>
              <a:t>%</a:t>
            </a:r>
            <a:endParaRPr/>
          </a:p>
        </p:txBody>
      </p:sp>
      <p:sp>
        <p:nvSpPr>
          <p:cNvPr id="685" name="Google Shape;685;p50"/>
          <p:cNvSpPr txBox="1"/>
          <p:nvPr>
            <p:ph idx="1" type="subTitle"/>
          </p:nvPr>
        </p:nvSpPr>
        <p:spPr>
          <a:xfrm>
            <a:off x="6594800" y="1702800"/>
            <a:ext cx="2191200" cy="30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Total coverage is now 81.5%.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That’s better, but I think we could do better.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Let’s try 400 of the most frequent words…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51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00" y="1790650"/>
            <a:ext cx="6256068" cy="2647424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51"/>
          <p:cNvSpPr/>
          <p:nvPr/>
        </p:nvSpPr>
        <p:spPr>
          <a:xfrm>
            <a:off x="893400" y="43888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51"/>
          <p:cNvSpPr txBox="1"/>
          <p:nvPr>
            <p:ph idx="2" type="subTitle"/>
          </p:nvPr>
        </p:nvSpPr>
        <p:spPr>
          <a:xfrm>
            <a:off x="939150" y="45497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1000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93" name="Google Shape;693;p51"/>
          <p:cNvSpPr/>
          <p:nvPr/>
        </p:nvSpPr>
        <p:spPr>
          <a:xfrm>
            <a:off x="1806050" y="43888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51"/>
          <p:cNvSpPr txBox="1"/>
          <p:nvPr>
            <p:ph idx="2" type="subTitle"/>
          </p:nvPr>
        </p:nvSpPr>
        <p:spPr>
          <a:xfrm>
            <a:off x="1851800" y="45497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2000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95" name="Google Shape;695;p51"/>
          <p:cNvSpPr/>
          <p:nvPr/>
        </p:nvSpPr>
        <p:spPr>
          <a:xfrm>
            <a:off x="2665850" y="43888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51"/>
          <p:cNvSpPr txBox="1"/>
          <p:nvPr>
            <p:ph idx="2" type="subTitle"/>
          </p:nvPr>
        </p:nvSpPr>
        <p:spPr>
          <a:xfrm>
            <a:off x="2711600" y="45497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3000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97" name="Google Shape;697;p51"/>
          <p:cNvSpPr/>
          <p:nvPr/>
        </p:nvSpPr>
        <p:spPr>
          <a:xfrm>
            <a:off x="3571400" y="43888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51"/>
          <p:cNvSpPr txBox="1"/>
          <p:nvPr>
            <p:ph idx="2" type="subTitle"/>
          </p:nvPr>
        </p:nvSpPr>
        <p:spPr>
          <a:xfrm>
            <a:off x="3617150" y="44380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AWL</a:t>
            </a:r>
            <a:endParaRPr sz="1400"/>
          </a:p>
        </p:txBody>
      </p:sp>
      <p:sp>
        <p:nvSpPr>
          <p:cNvPr id="699" name="Google Shape;699;p51"/>
          <p:cNvSpPr txBox="1"/>
          <p:nvPr>
            <p:ph idx="4294967295" type="subTitle"/>
          </p:nvPr>
        </p:nvSpPr>
        <p:spPr>
          <a:xfrm>
            <a:off x="939150" y="45497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65%</a:t>
            </a:r>
            <a:endParaRPr/>
          </a:p>
        </p:txBody>
      </p:sp>
      <p:sp>
        <p:nvSpPr>
          <p:cNvPr id="700" name="Google Shape;700;p51"/>
          <p:cNvSpPr txBox="1"/>
          <p:nvPr>
            <p:ph idx="4294967295" type="subTitle"/>
          </p:nvPr>
        </p:nvSpPr>
        <p:spPr>
          <a:xfrm>
            <a:off x="1828775" y="45497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7.1%</a:t>
            </a:r>
            <a:endParaRPr/>
          </a:p>
        </p:txBody>
      </p:sp>
      <p:sp>
        <p:nvSpPr>
          <p:cNvPr id="701" name="Google Shape;701;p51"/>
          <p:cNvSpPr txBox="1"/>
          <p:nvPr>
            <p:ph idx="4294967295" type="subTitle"/>
          </p:nvPr>
        </p:nvSpPr>
        <p:spPr>
          <a:xfrm>
            <a:off x="2711450" y="45497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3.1%</a:t>
            </a:r>
            <a:endParaRPr/>
          </a:p>
        </p:txBody>
      </p:sp>
      <p:sp>
        <p:nvSpPr>
          <p:cNvPr id="702" name="Google Shape;702;p51"/>
          <p:cNvSpPr txBox="1"/>
          <p:nvPr>
            <p:ph idx="4294967295" type="subTitle"/>
          </p:nvPr>
        </p:nvSpPr>
        <p:spPr>
          <a:xfrm>
            <a:off x="3571250" y="45497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1.9%</a:t>
            </a:r>
            <a:endParaRPr/>
          </a:p>
        </p:txBody>
      </p:sp>
      <p:sp>
        <p:nvSpPr>
          <p:cNvPr id="703" name="Google Shape;703;p51"/>
          <p:cNvSpPr txBox="1"/>
          <p:nvPr>
            <p:ph idx="1" type="subTitle"/>
          </p:nvPr>
        </p:nvSpPr>
        <p:spPr>
          <a:xfrm>
            <a:off x="202250" y="1230825"/>
            <a:ext cx="8175000" cy="5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Selecting the 400 most frequent words, we can make a list and check it’s coverage.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704" name="Google Shape;704;p51"/>
          <p:cNvSpPr/>
          <p:nvPr/>
        </p:nvSpPr>
        <p:spPr>
          <a:xfrm>
            <a:off x="4485800" y="43888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51"/>
          <p:cNvSpPr txBox="1"/>
          <p:nvPr>
            <p:ph idx="2" type="subTitle"/>
          </p:nvPr>
        </p:nvSpPr>
        <p:spPr>
          <a:xfrm>
            <a:off x="4531550" y="44380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A400</a:t>
            </a:r>
            <a:endParaRPr sz="1400"/>
          </a:p>
        </p:txBody>
      </p:sp>
      <p:sp>
        <p:nvSpPr>
          <p:cNvPr id="706" name="Google Shape;706;p51"/>
          <p:cNvSpPr txBox="1"/>
          <p:nvPr>
            <p:ph idx="4294967295" type="subTitle"/>
          </p:nvPr>
        </p:nvSpPr>
        <p:spPr>
          <a:xfrm>
            <a:off x="4485650" y="45497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5.1</a:t>
            </a:r>
            <a:r>
              <a:rPr lang="en"/>
              <a:t>%</a:t>
            </a:r>
            <a:endParaRPr/>
          </a:p>
        </p:txBody>
      </p:sp>
      <p:sp>
        <p:nvSpPr>
          <p:cNvPr id="707" name="Google Shape;707;p51"/>
          <p:cNvSpPr txBox="1"/>
          <p:nvPr>
            <p:ph type="title"/>
          </p:nvPr>
        </p:nvSpPr>
        <p:spPr>
          <a:xfrm>
            <a:off x="202250" y="289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List - 400</a:t>
            </a:r>
            <a:endParaRPr/>
          </a:p>
        </p:txBody>
      </p:sp>
      <p:grpSp>
        <p:nvGrpSpPr>
          <p:cNvPr id="708" name="Google Shape;708;p51"/>
          <p:cNvGrpSpPr/>
          <p:nvPr/>
        </p:nvGrpSpPr>
        <p:grpSpPr>
          <a:xfrm>
            <a:off x="5627448" y="92863"/>
            <a:ext cx="967341" cy="966341"/>
            <a:chOff x="6975989" y="1306025"/>
            <a:chExt cx="433435" cy="432987"/>
          </a:xfrm>
        </p:grpSpPr>
        <p:sp>
          <p:nvSpPr>
            <p:cNvPr id="709" name="Google Shape;709;p51"/>
            <p:cNvSpPr/>
            <p:nvPr/>
          </p:nvSpPr>
          <p:spPr>
            <a:xfrm>
              <a:off x="6989008" y="1318643"/>
              <a:ext cx="407757" cy="323288"/>
            </a:xfrm>
            <a:custGeom>
              <a:rect b="b" l="l" r="r" t="t"/>
              <a:pathLst>
                <a:path extrusionOk="0" h="8045" w="10147">
                  <a:moveTo>
                    <a:pt x="629" y="0"/>
                  </a:moveTo>
                  <a:cubicBezTo>
                    <a:pt x="276" y="0"/>
                    <a:pt x="1" y="286"/>
                    <a:pt x="1" y="639"/>
                  </a:cubicBezTo>
                  <a:lnTo>
                    <a:pt x="1" y="7416"/>
                  </a:lnTo>
                  <a:cubicBezTo>
                    <a:pt x="1" y="7760"/>
                    <a:pt x="276" y="8045"/>
                    <a:pt x="629" y="8045"/>
                  </a:cubicBezTo>
                  <a:lnTo>
                    <a:pt x="9508" y="8045"/>
                  </a:lnTo>
                  <a:cubicBezTo>
                    <a:pt x="9862" y="8045"/>
                    <a:pt x="10147" y="7760"/>
                    <a:pt x="10147" y="7416"/>
                  </a:cubicBezTo>
                  <a:lnTo>
                    <a:pt x="10147" y="639"/>
                  </a:lnTo>
                  <a:cubicBezTo>
                    <a:pt x="10147" y="286"/>
                    <a:pt x="9862" y="0"/>
                    <a:pt x="9508" y="0"/>
                  </a:cubicBezTo>
                  <a:close/>
                </a:path>
              </a:pathLst>
            </a:custGeom>
            <a:solidFill>
              <a:srgbClr val="00BD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51"/>
            <p:cNvSpPr/>
            <p:nvPr/>
          </p:nvSpPr>
          <p:spPr>
            <a:xfrm>
              <a:off x="7192663" y="1318643"/>
              <a:ext cx="204100" cy="323288"/>
            </a:xfrm>
            <a:custGeom>
              <a:rect b="b" l="l" r="r" t="t"/>
              <a:pathLst>
                <a:path extrusionOk="0" h="8045" w="5079">
                  <a:moveTo>
                    <a:pt x="1" y="0"/>
                  </a:moveTo>
                  <a:lnTo>
                    <a:pt x="1" y="8045"/>
                  </a:lnTo>
                  <a:lnTo>
                    <a:pt x="4440" y="8045"/>
                  </a:lnTo>
                  <a:cubicBezTo>
                    <a:pt x="4794" y="8045"/>
                    <a:pt x="5079" y="7760"/>
                    <a:pt x="5079" y="7416"/>
                  </a:cubicBezTo>
                  <a:lnTo>
                    <a:pt x="5079" y="639"/>
                  </a:lnTo>
                  <a:cubicBezTo>
                    <a:pt x="5079" y="286"/>
                    <a:pt x="4794" y="0"/>
                    <a:pt x="4440" y="0"/>
                  </a:cubicBezTo>
                  <a:close/>
                </a:path>
              </a:pathLst>
            </a:custGeom>
            <a:solidFill>
              <a:srgbClr val="00AB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51"/>
            <p:cNvSpPr/>
            <p:nvPr/>
          </p:nvSpPr>
          <p:spPr>
            <a:xfrm>
              <a:off x="7077816" y="1629268"/>
              <a:ext cx="230139" cy="97127"/>
            </a:xfrm>
            <a:custGeom>
              <a:rect b="b" l="l" r="r" t="t"/>
              <a:pathLst>
                <a:path extrusionOk="0" h="2417" w="5727">
                  <a:moveTo>
                    <a:pt x="1572" y="0"/>
                  </a:moveTo>
                  <a:cubicBezTo>
                    <a:pt x="1405" y="0"/>
                    <a:pt x="1258" y="138"/>
                    <a:pt x="1258" y="315"/>
                  </a:cubicBezTo>
                  <a:lnTo>
                    <a:pt x="1258" y="374"/>
                  </a:lnTo>
                  <a:cubicBezTo>
                    <a:pt x="1258" y="1130"/>
                    <a:pt x="845" y="1797"/>
                    <a:pt x="167" y="2142"/>
                  </a:cubicBezTo>
                  <a:cubicBezTo>
                    <a:pt x="60" y="2190"/>
                    <a:pt x="1" y="2299"/>
                    <a:pt x="1" y="2417"/>
                  </a:cubicBezTo>
                  <a:lnTo>
                    <a:pt x="5727" y="2417"/>
                  </a:lnTo>
                  <a:cubicBezTo>
                    <a:pt x="5727" y="2299"/>
                    <a:pt x="5658" y="2190"/>
                    <a:pt x="5550" y="2142"/>
                  </a:cubicBezTo>
                  <a:cubicBezTo>
                    <a:pt x="4872" y="1797"/>
                    <a:pt x="4460" y="1130"/>
                    <a:pt x="4460" y="374"/>
                  </a:cubicBezTo>
                  <a:lnTo>
                    <a:pt x="4460" y="315"/>
                  </a:lnTo>
                  <a:cubicBezTo>
                    <a:pt x="4460" y="138"/>
                    <a:pt x="4322" y="0"/>
                    <a:pt x="414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51"/>
            <p:cNvSpPr/>
            <p:nvPr/>
          </p:nvSpPr>
          <p:spPr>
            <a:xfrm>
              <a:off x="7192663" y="1629268"/>
              <a:ext cx="115291" cy="97127"/>
            </a:xfrm>
            <a:custGeom>
              <a:rect b="b" l="l" r="r" t="t"/>
              <a:pathLst>
                <a:path extrusionOk="0" h="2417" w="2869">
                  <a:moveTo>
                    <a:pt x="1" y="0"/>
                  </a:moveTo>
                  <a:lnTo>
                    <a:pt x="1" y="2417"/>
                  </a:lnTo>
                  <a:lnTo>
                    <a:pt x="2869" y="2417"/>
                  </a:lnTo>
                  <a:cubicBezTo>
                    <a:pt x="2869" y="2299"/>
                    <a:pt x="2800" y="2190"/>
                    <a:pt x="2692" y="2142"/>
                  </a:cubicBezTo>
                  <a:cubicBezTo>
                    <a:pt x="2014" y="1797"/>
                    <a:pt x="1602" y="1130"/>
                    <a:pt x="1602" y="374"/>
                  </a:cubicBezTo>
                  <a:lnTo>
                    <a:pt x="1602" y="315"/>
                  </a:lnTo>
                  <a:cubicBezTo>
                    <a:pt x="1602" y="138"/>
                    <a:pt x="1464" y="0"/>
                    <a:pt x="1288" y="0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51"/>
            <p:cNvSpPr/>
            <p:nvPr/>
          </p:nvSpPr>
          <p:spPr>
            <a:xfrm>
              <a:off x="6975989" y="1306025"/>
              <a:ext cx="433435" cy="348565"/>
            </a:xfrm>
            <a:custGeom>
              <a:rect b="b" l="l" r="r" t="t"/>
              <a:pathLst>
                <a:path extrusionOk="0" h="8674" w="10786">
                  <a:moveTo>
                    <a:pt x="9832" y="639"/>
                  </a:moveTo>
                  <a:cubicBezTo>
                    <a:pt x="10009" y="639"/>
                    <a:pt x="10146" y="776"/>
                    <a:pt x="10146" y="953"/>
                  </a:cubicBezTo>
                  <a:lnTo>
                    <a:pt x="10146" y="6630"/>
                  </a:lnTo>
                  <a:lnTo>
                    <a:pt x="5707" y="6630"/>
                  </a:lnTo>
                  <a:lnTo>
                    <a:pt x="5393" y="6944"/>
                  </a:lnTo>
                  <a:lnTo>
                    <a:pt x="5078" y="6630"/>
                  </a:lnTo>
                  <a:lnTo>
                    <a:pt x="639" y="6630"/>
                  </a:lnTo>
                  <a:lnTo>
                    <a:pt x="639" y="953"/>
                  </a:lnTo>
                  <a:cubicBezTo>
                    <a:pt x="639" y="776"/>
                    <a:pt x="776" y="639"/>
                    <a:pt x="953" y="639"/>
                  </a:cubicBezTo>
                  <a:close/>
                  <a:moveTo>
                    <a:pt x="953" y="0"/>
                  </a:moveTo>
                  <a:cubicBezTo>
                    <a:pt x="433" y="0"/>
                    <a:pt x="1" y="432"/>
                    <a:pt x="1" y="953"/>
                  </a:cubicBezTo>
                  <a:lnTo>
                    <a:pt x="1" y="7730"/>
                  </a:lnTo>
                  <a:cubicBezTo>
                    <a:pt x="1" y="8250"/>
                    <a:pt x="433" y="8673"/>
                    <a:pt x="953" y="8673"/>
                  </a:cubicBezTo>
                  <a:lnTo>
                    <a:pt x="9832" y="8673"/>
                  </a:lnTo>
                  <a:cubicBezTo>
                    <a:pt x="10353" y="8673"/>
                    <a:pt x="10785" y="8250"/>
                    <a:pt x="10785" y="7730"/>
                  </a:cubicBezTo>
                  <a:lnTo>
                    <a:pt x="10785" y="953"/>
                  </a:lnTo>
                  <a:cubicBezTo>
                    <a:pt x="10785" y="432"/>
                    <a:pt x="10353" y="0"/>
                    <a:pt x="9832" y="0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51"/>
            <p:cNvSpPr/>
            <p:nvPr/>
          </p:nvSpPr>
          <p:spPr>
            <a:xfrm>
              <a:off x="7192663" y="1306025"/>
              <a:ext cx="216758" cy="348565"/>
            </a:xfrm>
            <a:custGeom>
              <a:rect b="b" l="l" r="r" t="t"/>
              <a:pathLst>
                <a:path extrusionOk="0" h="8674" w="5394">
                  <a:moveTo>
                    <a:pt x="1" y="0"/>
                  </a:moveTo>
                  <a:lnTo>
                    <a:pt x="1" y="639"/>
                  </a:lnTo>
                  <a:lnTo>
                    <a:pt x="4440" y="639"/>
                  </a:lnTo>
                  <a:cubicBezTo>
                    <a:pt x="4617" y="639"/>
                    <a:pt x="4754" y="776"/>
                    <a:pt x="4754" y="953"/>
                  </a:cubicBezTo>
                  <a:lnTo>
                    <a:pt x="4754" y="6630"/>
                  </a:lnTo>
                  <a:lnTo>
                    <a:pt x="315" y="6630"/>
                  </a:lnTo>
                  <a:lnTo>
                    <a:pt x="1" y="6944"/>
                  </a:lnTo>
                  <a:lnTo>
                    <a:pt x="1" y="8673"/>
                  </a:lnTo>
                  <a:lnTo>
                    <a:pt x="4440" y="8673"/>
                  </a:lnTo>
                  <a:cubicBezTo>
                    <a:pt x="4961" y="8673"/>
                    <a:pt x="5393" y="8250"/>
                    <a:pt x="5393" y="7730"/>
                  </a:cubicBezTo>
                  <a:lnTo>
                    <a:pt x="5393" y="953"/>
                  </a:lnTo>
                  <a:cubicBezTo>
                    <a:pt x="5393" y="432"/>
                    <a:pt x="4961" y="0"/>
                    <a:pt x="444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51"/>
            <p:cNvSpPr/>
            <p:nvPr/>
          </p:nvSpPr>
          <p:spPr>
            <a:xfrm>
              <a:off x="7180045" y="1572448"/>
              <a:ext cx="25276" cy="38296"/>
            </a:xfrm>
            <a:custGeom>
              <a:rect b="b" l="l" r="r" t="t"/>
              <a:pathLst>
                <a:path extrusionOk="0" h="953" w="629">
                  <a:moveTo>
                    <a:pt x="0" y="0"/>
                  </a:moveTo>
                  <a:lnTo>
                    <a:pt x="0" y="638"/>
                  </a:lnTo>
                  <a:cubicBezTo>
                    <a:pt x="0" y="805"/>
                    <a:pt x="138" y="952"/>
                    <a:pt x="315" y="952"/>
                  </a:cubicBezTo>
                  <a:cubicBezTo>
                    <a:pt x="491" y="952"/>
                    <a:pt x="629" y="805"/>
                    <a:pt x="629" y="638"/>
                  </a:cubicBezTo>
                  <a:lnTo>
                    <a:pt x="62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51"/>
            <p:cNvSpPr/>
            <p:nvPr/>
          </p:nvSpPr>
          <p:spPr>
            <a:xfrm>
              <a:off x="7043900" y="1713736"/>
              <a:ext cx="297610" cy="25276"/>
            </a:xfrm>
            <a:custGeom>
              <a:rect b="b" l="l" r="r" t="t"/>
              <a:pathLst>
                <a:path extrusionOk="0" h="629" w="7406">
                  <a:moveTo>
                    <a:pt x="314" y="0"/>
                  </a:moveTo>
                  <a:cubicBezTo>
                    <a:pt x="138" y="0"/>
                    <a:pt x="0" y="147"/>
                    <a:pt x="0" y="315"/>
                  </a:cubicBezTo>
                  <a:cubicBezTo>
                    <a:pt x="0" y="491"/>
                    <a:pt x="138" y="629"/>
                    <a:pt x="314" y="629"/>
                  </a:cubicBezTo>
                  <a:lnTo>
                    <a:pt x="7091" y="629"/>
                  </a:lnTo>
                  <a:cubicBezTo>
                    <a:pt x="7268" y="629"/>
                    <a:pt x="7406" y="491"/>
                    <a:pt x="7406" y="315"/>
                  </a:cubicBezTo>
                  <a:cubicBezTo>
                    <a:pt x="7406" y="147"/>
                    <a:pt x="7268" y="0"/>
                    <a:pt x="7091" y="0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51"/>
            <p:cNvSpPr/>
            <p:nvPr/>
          </p:nvSpPr>
          <p:spPr>
            <a:xfrm>
              <a:off x="7192663" y="1572448"/>
              <a:ext cx="12658" cy="38296"/>
            </a:xfrm>
            <a:custGeom>
              <a:rect b="b" l="l" r="r" t="t"/>
              <a:pathLst>
                <a:path extrusionOk="0" h="953" w="315">
                  <a:moveTo>
                    <a:pt x="1" y="0"/>
                  </a:moveTo>
                  <a:lnTo>
                    <a:pt x="1" y="952"/>
                  </a:lnTo>
                  <a:cubicBezTo>
                    <a:pt x="177" y="952"/>
                    <a:pt x="315" y="805"/>
                    <a:pt x="315" y="638"/>
                  </a:cubicBezTo>
                  <a:lnTo>
                    <a:pt x="315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51"/>
            <p:cNvSpPr/>
            <p:nvPr/>
          </p:nvSpPr>
          <p:spPr>
            <a:xfrm>
              <a:off x="7192663" y="1713736"/>
              <a:ext cx="148845" cy="25276"/>
            </a:xfrm>
            <a:custGeom>
              <a:rect b="b" l="l" r="r" t="t"/>
              <a:pathLst>
                <a:path extrusionOk="0" h="629" w="3704">
                  <a:moveTo>
                    <a:pt x="1" y="0"/>
                  </a:moveTo>
                  <a:lnTo>
                    <a:pt x="1" y="629"/>
                  </a:lnTo>
                  <a:lnTo>
                    <a:pt x="3389" y="629"/>
                  </a:lnTo>
                  <a:cubicBezTo>
                    <a:pt x="3566" y="629"/>
                    <a:pt x="3704" y="491"/>
                    <a:pt x="3704" y="315"/>
                  </a:cubicBezTo>
                  <a:cubicBezTo>
                    <a:pt x="3704" y="147"/>
                    <a:pt x="3566" y="0"/>
                    <a:pt x="33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51"/>
            <p:cNvSpPr/>
            <p:nvPr/>
          </p:nvSpPr>
          <p:spPr>
            <a:xfrm>
              <a:off x="7026902" y="1356939"/>
              <a:ext cx="148845" cy="126703"/>
            </a:xfrm>
            <a:custGeom>
              <a:rect b="b" l="l" r="r" t="t"/>
              <a:pathLst>
                <a:path extrusionOk="0" h="3153" w="3704">
                  <a:moveTo>
                    <a:pt x="315" y="0"/>
                  </a:moveTo>
                  <a:cubicBezTo>
                    <a:pt x="138" y="0"/>
                    <a:pt x="0" y="138"/>
                    <a:pt x="0" y="315"/>
                  </a:cubicBezTo>
                  <a:lnTo>
                    <a:pt x="0" y="2839"/>
                  </a:lnTo>
                  <a:cubicBezTo>
                    <a:pt x="0" y="3015"/>
                    <a:pt x="138" y="3153"/>
                    <a:pt x="315" y="3153"/>
                  </a:cubicBezTo>
                  <a:lnTo>
                    <a:pt x="3389" y="3153"/>
                  </a:lnTo>
                  <a:cubicBezTo>
                    <a:pt x="3566" y="3153"/>
                    <a:pt x="3704" y="3015"/>
                    <a:pt x="3704" y="2839"/>
                  </a:cubicBezTo>
                  <a:lnTo>
                    <a:pt x="3704" y="315"/>
                  </a:lnTo>
                  <a:cubicBezTo>
                    <a:pt x="3704" y="138"/>
                    <a:pt x="3566" y="0"/>
                    <a:pt x="3389" y="0"/>
                  </a:cubicBezTo>
                  <a:close/>
                </a:path>
              </a:pathLst>
            </a:custGeom>
            <a:solidFill>
              <a:srgbClr val="FF5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51"/>
            <p:cNvSpPr/>
            <p:nvPr/>
          </p:nvSpPr>
          <p:spPr>
            <a:xfrm>
              <a:off x="7223082" y="1356939"/>
              <a:ext cx="135383" cy="25276"/>
            </a:xfrm>
            <a:custGeom>
              <a:rect b="b" l="l" r="r" t="t"/>
              <a:pathLst>
                <a:path extrusionOk="0" h="629" w="3369">
                  <a:moveTo>
                    <a:pt x="315" y="0"/>
                  </a:moveTo>
                  <a:cubicBezTo>
                    <a:pt x="147" y="0"/>
                    <a:pt x="0" y="138"/>
                    <a:pt x="0" y="315"/>
                  </a:cubicBezTo>
                  <a:cubicBezTo>
                    <a:pt x="0" y="491"/>
                    <a:pt x="147" y="629"/>
                    <a:pt x="315" y="629"/>
                  </a:cubicBezTo>
                  <a:lnTo>
                    <a:pt x="3054" y="629"/>
                  </a:lnTo>
                  <a:cubicBezTo>
                    <a:pt x="3231" y="629"/>
                    <a:pt x="3369" y="491"/>
                    <a:pt x="3369" y="315"/>
                  </a:cubicBezTo>
                  <a:cubicBezTo>
                    <a:pt x="3369" y="138"/>
                    <a:pt x="3231" y="0"/>
                    <a:pt x="3054" y="0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51"/>
            <p:cNvSpPr/>
            <p:nvPr/>
          </p:nvSpPr>
          <p:spPr>
            <a:xfrm>
              <a:off x="7223082" y="1407450"/>
              <a:ext cx="135383" cy="25678"/>
            </a:xfrm>
            <a:custGeom>
              <a:rect b="b" l="l" r="r" t="t"/>
              <a:pathLst>
                <a:path extrusionOk="0" h="639" w="3369">
                  <a:moveTo>
                    <a:pt x="315" y="1"/>
                  </a:moveTo>
                  <a:cubicBezTo>
                    <a:pt x="147" y="1"/>
                    <a:pt x="0" y="148"/>
                    <a:pt x="0" y="324"/>
                  </a:cubicBezTo>
                  <a:cubicBezTo>
                    <a:pt x="0" y="492"/>
                    <a:pt x="147" y="639"/>
                    <a:pt x="315" y="639"/>
                  </a:cubicBezTo>
                  <a:lnTo>
                    <a:pt x="3054" y="639"/>
                  </a:lnTo>
                  <a:cubicBezTo>
                    <a:pt x="3231" y="639"/>
                    <a:pt x="3369" y="492"/>
                    <a:pt x="3369" y="324"/>
                  </a:cubicBezTo>
                  <a:cubicBezTo>
                    <a:pt x="3369" y="148"/>
                    <a:pt x="3231" y="1"/>
                    <a:pt x="3054" y="1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51"/>
            <p:cNvSpPr/>
            <p:nvPr/>
          </p:nvSpPr>
          <p:spPr>
            <a:xfrm>
              <a:off x="7223082" y="1458364"/>
              <a:ext cx="135383" cy="25276"/>
            </a:xfrm>
            <a:custGeom>
              <a:rect b="b" l="l" r="r" t="t"/>
              <a:pathLst>
                <a:path extrusionOk="0" h="629" w="3369">
                  <a:moveTo>
                    <a:pt x="315" y="0"/>
                  </a:moveTo>
                  <a:cubicBezTo>
                    <a:pt x="147" y="0"/>
                    <a:pt x="0" y="138"/>
                    <a:pt x="0" y="315"/>
                  </a:cubicBezTo>
                  <a:cubicBezTo>
                    <a:pt x="0" y="491"/>
                    <a:pt x="147" y="629"/>
                    <a:pt x="315" y="629"/>
                  </a:cubicBezTo>
                  <a:lnTo>
                    <a:pt x="3054" y="629"/>
                  </a:lnTo>
                  <a:cubicBezTo>
                    <a:pt x="3231" y="629"/>
                    <a:pt x="3369" y="491"/>
                    <a:pt x="3369" y="315"/>
                  </a:cubicBezTo>
                  <a:cubicBezTo>
                    <a:pt x="3369" y="138"/>
                    <a:pt x="3231" y="0"/>
                    <a:pt x="3054" y="0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51"/>
            <p:cNvSpPr/>
            <p:nvPr/>
          </p:nvSpPr>
          <p:spPr>
            <a:xfrm>
              <a:off x="7223082" y="1509278"/>
              <a:ext cx="135383" cy="25317"/>
            </a:xfrm>
            <a:custGeom>
              <a:rect b="b" l="l" r="r" t="t"/>
              <a:pathLst>
                <a:path extrusionOk="0" h="630" w="3369">
                  <a:moveTo>
                    <a:pt x="315" y="1"/>
                  </a:moveTo>
                  <a:cubicBezTo>
                    <a:pt x="147" y="1"/>
                    <a:pt x="0" y="138"/>
                    <a:pt x="0" y="315"/>
                  </a:cubicBezTo>
                  <a:cubicBezTo>
                    <a:pt x="0" y="481"/>
                    <a:pt x="147" y="629"/>
                    <a:pt x="315" y="629"/>
                  </a:cubicBezTo>
                  <a:lnTo>
                    <a:pt x="3054" y="629"/>
                  </a:lnTo>
                  <a:cubicBezTo>
                    <a:pt x="3231" y="629"/>
                    <a:pt x="3369" y="481"/>
                    <a:pt x="3369" y="315"/>
                  </a:cubicBezTo>
                  <a:cubicBezTo>
                    <a:pt x="3369" y="138"/>
                    <a:pt x="3231" y="1"/>
                    <a:pt x="3054" y="1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51"/>
            <p:cNvSpPr/>
            <p:nvPr/>
          </p:nvSpPr>
          <p:spPr>
            <a:xfrm>
              <a:off x="7037953" y="1509278"/>
              <a:ext cx="25317" cy="25317"/>
            </a:xfrm>
            <a:custGeom>
              <a:rect b="b" l="l" r="r" t="t"/>
              <a:pathLst>
                <a:path extrusionOk="0" h="630" w="630">
                  <a:moveTo>
                    <a:pt x="315" y="1"/>
                  </a:moveTo>
                  <a:cubicBezTo>
                    <a:pt x="138" y="1"/>
                    <a:pt x="0" y="138"/>
                    <a:pt x="0" y="315"/>
                  </a:cubicBezTo>
                  <a:cubicBezTo>
                    <a:pt x="0" y="481"/>
                    <a:pt x="138" y="629"/>
                    <a:pt x="315" y="629"/>
                  </a:cubicBezTo>
                  <a:cubicBezTo>
                    <a:pt x="492" y="629"/>
                    <a:pt x="629" y="481"/>
                    <a:pt x="629" y="315"/>
                  </a:cubicBezTo>
                  <a:cubicBezTo>
                    <a:pt x="629" y="138"/>
                    <a:pt x="492" y="1"/>
                    <a:pt x="315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51"/>
            <p:cNvSpPr/>
            <p:nvPr/>
          </p:nvSpPr>
          <p:spPr>
            <a:xfrm>
              <a:off x="7088866" y="1509278"/>
              <a:ext cx="25317" cy="25317"/>
            </a:xfrm>
            <a:custGeom>
              <a:rect b="b" l="l" r="r" t="t"/>
              <a:pathLst>
                <a:path extrusionOk="0" h="630" w="630">
                  <a:moveTo>
                    <a:pt x="315" y="1"/>
                  </a:moveTo>
                  <a:cubicBezTo>
                    <a:pt x="138" y="1"/>
                    <a:pt x="1" y="138"/>
                    <a:pt x="1" y="315"/>
                  </a:cubicBezTo>
                  <a:cubicBezTo>
                    <a:pt x="1" y="481"/>
                    <a:pt x="138" y="629"/>
                    <a:pt x="315" y="629"/>
                  </a:cubicBezTo>
                  <a:cubicBezTo>
                    <a:pt x="482" y="629"/>
                    <a:pt x="629" y="481"/>
                    <a:pt x="629" y="315"/>
                  </a:cubicBezTo>
                  <a:cubicBezTo>
                    <a:pt x="629" y="138"/>
                    <a:pt x="482" y="1"/>
                    <a:pt x="315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51"/>
            <p:cNvSpPr/>
            <p:nvPr/>
          </p:nvSpPr>
          <p:spPr>
            <a:xfrm>
              <a:off x="7139418" y="1509278"/>
              <a:ext cx="25276" cy="25317"/>
            </a:xfrm>
            <a:custGeom>
              <a:rect b="b" l="l" r="r" t="t"/>
              <a:pathLst>
                <a:path extrusionOk="0" h="630" w="629">
                  <a:moveTo>
                    <a:pt x="314" y="1"/>
                  </a:moveTo>
                  <a:cubicBezTo>
                    <a:pt x="138" y="1"/>
                    <a:pt x="0" y="138"/>
                    <a:pt x="0" y="315"/>
                  </a:cubicBezTo>
                  <a:cubicBezTo>
                    <a:pt x="0" y="481"/>
                    <a:pt x="138" y="629"/>
                    <a:pt x="314" y="629"/>
                  </a:cubicBezTo>
                  <a:cubicBezTo>
                    <a:pt x="491" y="629"/>
                    <a:pt x="629" y="481"/>
                    <a:pt x="629" y="315"/>
                  </a:cubicBezTo>
                  <a:cubicBezTo>
                    <a:pt x="629" y="138"/>
                    <a:pt x="491" y="1"/>
                    <a:pt x="314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7" name="Google Shape;727;p51"/>
          <p:cNvSpPr/>
          <p:nvPr/>
        </p:nvSpPr>
        <p:spPr>
          <a:xfrm>
            <a:off x="5400350" y="43888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51"/>
          <p:cNvSpPr txBox="1"/>
          <p:nvPr>
            <p:ph idx="2" type="subTitle"/>
          </p:nvPr>
        </p:nvSpPr>
        <p:spPr>
          <a:xfrm>
            <a:off x="5446100" y="44380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NIL</a:t>
            </a:r>
            <a:endParaRPr sz="1400"/>
          </a:p>
        </p:txBody>
      </p:sp>
      <p:sp>
        <p:nvSpPr>
          <p:cNvPr id="729" name="Google Shape;729;p51"/>
          <p:cNvSpPr txBox="1"/>
          <p:nvPr>
            <p:ph idx="4294967295" type="subTitle"/>
          </p:nvPr>
        </p:nvSpPr>
        <p:spPr>
          <a:xfrm>
            <a:off x="5400200" y="45497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17.8%</a:t>
            </a:r>
            <a:endParaRPr/>
          </a:p>
        </p:txBody>
      </p:sp>
      <p:sp>
        <p:nvSpPr>
          <p:cNvPr id="730" name="Google Shape;730;p51"/>
          <p:cNvSpPr txBox="1"/>
          <p:nvPr>
            <p:ph idx="1" type="subTitle"/>
          </p:nvPr>
        </p:nvSpPr>
        <p:spPr>
          <a:xfrm>
            <a:off x="6594800" y="1702800"/>
            <a:ext cx="2191200" cy="30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Total coverage is now 82.2%.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Our returns on more vocabulary are decreasing.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Let’s try one more: 500 words.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52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00" y="1790650"/>
            <a:ext cx="6256068" cy="2647424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52"/>
          <p:cNvSpPr/>
          <p:nvPr/>
        </p:nvSpPr>
        <p:spPr>
          <a:xfrm>
            <a:off x="893400" y="43888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52"/>
          <p:cNvSpPr txBox="1"/>
          <p:nvPr>
            <p:ph idx="2" type="subTitle"/>
          </p:nvPr>
        </p:nvSpPr>
        <p:spPr>
          <a:xfrm>
            <a:off x="939150" y="45497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1000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38" name="Google Shape;738;p52"/>
          <p:cNvSpPr/>
          <p:nvPr/>
        </p:nvSpPr>
        <p:spPr>
          <a:xfrm>
            <a:off x="1806050" y="43888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52"/>
          <p:cNvSpPr txBox="1"/>
          <p:nvPr>
            <p:ph idx="2" type="subTitle"/>
          </p:nvPr>
        </p:nvSpPr>
        <p:spPr>
          <a:xfrm>
            <a:off x="1851800" y="45497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2000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40" name="Google Shape;740;p52"/>
          <p:cNvSpPr/>
          <p:nvPr/>
        </p:nvSpPr>
        <p:spPr>
          <a:xfrm>
            <a:off x="2665850" y="43888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52"/>
          <p:cNvSpPr txBox="1"/>
          <p:nvPr>
            <p:ph idx="2" type="subTitle"/>
          </p:nvPr>
        </p:nvSpPr>
        <p:spPr>
          <a:xfrm>
            <a:off x="2711600" y="45497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3000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42" name="Google Shape;742;p52"/>
          <p:cNvSpPr/>
          <p:nvPr/>
        </p:nvSpPr>
        <p:spPr>
          <a:xfrm>
            <a:off x="3571400" y="43888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52"/>
          <p:cNvSpPr txBox="1"/>
          <p:nvPr>
            <p:ph idx="2" type="subTitle"/>
          </p:nvPr>
        </p:nvSpPr>
        <p:spPr>
          <a:xfrm>
            <a:off x="3617150" y="44380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AWL</a:t>
            </a:r>
            <a:endParaRPr sz="1400"/>
          </a:p>
        </p:txBody>
      </p:sp>
      <p:sp>
        <p:nvSpPr>
          <p:cNvPr id="744" name="Google Shape;744;p52"/>
          <p:cNvSpPr txBox="1"/>
          <p:nvPr>
            <p:ph idx="4294967295" type="subTitle"/>
          </p:nvPr>
        </p:nvSpPr>
        <p:spPr>
          <a:xfrm>
            <a:off x="939150" y="45497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65%</a:t>
            </a:r>
            <a:endParaRPr/>
          </a:p>
        </p:txBody>
      </p:sp>
      <p:sp>
        <p:nvSpPr>
          <p:cNvPr id="745" name="Google Shape;745;p52"/>
          <p:cNvSpPr txBox="1"/>
          <p:nvPr>
            <p:ph idx="4294967295" type="subTitle"/>
          </p:nvPr>
        </p:nvSpPr>
        <p:spPr>
          <a:xfrm>
            <a:off x="1828775" y="45497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7.1%</a:t>
            </a:r>
            <a:endParaRPr/>
          </a:p>
        </p:txBody>
      </p:sp>
      <p:sp>
        <p:nvSpPr>
          <p:cNvPr id="746" name="Google Shape;746;p52"/>
          <p:cNvSpPr txBox="1"/>
          <p:nvPr>
            <p:ph idx="4294967295" type="subTitle"/>
          </p:nvPr>
        </p:nvSpPr>
        <p:spPr>
          <a:xfrm>
            <a:off x="2711450" y="45497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3.1%</a:t>
            </a:r>
            <a:endParaRPr/>
          </a:p>
        </p:txBody>
      </p:sp>
      <p:sp>
        <p:nvSpPr>
          <p:cNvPr id="747" name="Google Shape;747;p52"/>
          <p:cNvSpPr txBox="1"/>
          <p:nvPr>
            <p:ph idx="4294967295" type="subTitle"/>
          </p:nvPr>
        </p:nvSpPr>
        <p:spPr>
          <a:xfrm>
            <a:off x="3571250" y="45497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1.9%</a:t>
            </a:r>
            <a:endParaRPr/>
          </a:p>
        </p:txBody>
      </p:sp>
      <p:sp>
        <p:nvSpPr>
          <p:cNvPr id="748" name="Google Shape;748;p52"/>
          <p:cNvSpPr txBox="1"/>
          <p:nvPr>
            <p:ph idx="1" type="subTitle"/>
          </p:nvPr>
        </p:nvSpPr>
        <p:spPr>
          <a:xfrm>
            <a:off x="202250" y="1230825"/>
            <a:ext cx="8175000" cy="5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Selecting the 400 most frequent words, we can make a list and check it’s coverage.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749" name="Google Shape;749;p52"/>
          <p:cNvSpPr/>
          <p:nvPr/>
        </p:nvSpPr>
        <p:spPr>
          <a:xfrm>
            <a:off x="4485800" y="43888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52"/>
          <p:cNvSpPr txBox="1"/>
          <p:nvPr>
            <p:ph idx="2" type="subTitle"/>
          </p:nvPr>
        </p:nvSpPr>
        <p:spPr>
          <a:xfrm>
            <a:off x="4531550" y="44380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A500</a:t>
            </a:r>
            <a:endParaRPr sz="1400"/>
          </a:p>
        </p:txBody>
      </p:sp>
      <p:sp>
        <p:nvSpPr>
          <p:cNvPr id="751" name="Google Shape;751;p52"/>
          <p:cNvSpPr txBox="1"/>
          <p:nvPr>
            <p:ph idx="4294967295" type="subTitle"/>
          </p:nvPr>
        </p:nvSpPr>
        <p:spPr>
          <a:xfrm>
            <a:off x="4485650" y="45497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5.1%</a:t>
            </a:r>
            <a:endParaRPr/>
          </a:p>
        </p:txBody>
      </p:sp>
      <p:sp>
        <p:nvSpPr>
          <p:cNvPr id="752" name="Google Shape;752;p52"/>
          <p:cNvSpPr txBox="1"/>
          <p:nvPr>
            <p:ph type="title"/>
          </p:nvPr>
        </p:nvSpPr>
        <p:spPr>
          <a:xfrm>
            <a:off x="202250" y="289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List - 500</a:t>
            </a:r>
            <a:endParaRPr/>
          </a:p>
        </p:txBody>
      </p:sp>
      <p:grpSp>
        <p:nvGrpSpPr>
          <p:cNvPr id="753" name="Google Shape;753;p52"/>
          <p:cNvGrpSpPr/>
          <p:nvPr/>
        </p:nvGrpSpPr>
        <p:grpSpPr>
          <a:xfrm>
            <a:off x="5627448" y="92863"/>
            <a:ext cx="967341" cy="966341"/>
            <a:chOff x="6975989" y="1306025"/>
            <a:chExt cx="433435" cy="432987"/>
          </a:xfrm>
        </p:grpSpPr>
        <p:sp>
          <p:nvSpPr>
            <p:cNvPr id="754" name="Google Shape;754;p52"/>
            <p:cNvSpPr/>
            <p:nvPr/>
          </p:nvSpPr>
          <p:spPr>
            <a:xfrm>
              <a:off x="6989008" y="1318643"/>
              <a:ext cx="407757" cy="323288"/>
            </a:xfrm>
            <a:custGeom>
              <a:rect b="b" l="l" r="r" t="t"/>
              <a:pathLst>
                <a:path extrusionOk="0" h="8045" w="10147">
                  <a:moveTo>
                    <a:pt x="629" y="0"/>
                  </a:moveTo>
                  <a:cubicBezTo>
                    <a:pt x="276" y="0"/>
                    <a:pt x="1" y="286"/>
                    <a:pt x="1" y="639"/>
                  </a:cubicBezTo>
                  <a:lnTo>
                    <a:pt x="1" y="7416"/>
                  </a:lnTo>
                  <a:cubicBezTo>
                    <a:pt x="1" y="7760"/>
                    <a:pt x="276" y="8045"/>
                    <a:pt x="629" y="8045"/>
                  </a:cubicBezTo>
                  <a:lnTo>
                    <a:pt x="9508" y="8045"/>
                  </a:lnTo>
                  <a:cubicBezTo>
                    <a:pt x="9862" y="8045"/>
                    <a:pt x="10147" y="7760"/>
                    <a:pt x="10147" y="7416"/>
                  </a:cubicBezTo>
                  <a:lnTo>
                    <a:pt x="10147" y="639"/>
                  </a:lnTo>
                  <a:cubicBezTo>
                    <a:pt x="10147" y="286"/>
                    <a:pt x="9862" y="0"/>
                    <a:pt x="9508" y="0"/>
                  </a:cubicBezTo>
                  <a:close/>
                </a:path>
              </a:pathLst>
            </a:custGeom>
            <a:solidFill>
              <a:srgbClr val="00BD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52"/>
            <p:cNvSpPr/>
            <p:nvPr/>
          </p:nvSpPr>
          <p:spPr>
            <a:xfrm>
              <a:off x="7192663" y="1318643"/>
              <a:ext cx="204100" cy="323288"/>
            </a:xfrm>
            <a:custGeom>
              <a:rect b="b" l="l" r="r" t="t"/>
              <a:pathLst>
                <a:path extrusionOk="0" h="8045" w="5079">
                  <a:moveTo>
                    <a:pt x="1" y="0"/>
                  </a:moveTo>
                  <a:lnTo>
                    <a:pt x="1" y="8045"/>
                  </a:lnTo>
                  <a:lnTo>
                    <a:pt x="4440" y="8045"/>
                  </a:lnTo>
                  <a:cubicBezTo>
                    <a:pt x="4794" y="8045"/>
                    <a:pt x="5079" y="7760"/>
                    <a:pt x="5079" y="7416"/>
                  </a:cubicBezTo>
                  <a:lnTo>
                    <a:pt x="5079" y="639"/>
                  </a:lnTo>
                  <a:cubicBezTo>
                    <a:pt x="5079" y="286"/>
                    <a:pt x="4794" y="0"/>
                    <a:pt x="4440" y="0"/>
                  </a:cubicBezTo>
                  <a:close/>
                </a:path>
              </a:pathLst>
            </a:custGeom>
            <a:solidFill>
              <a:srgbClr val="00AB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52"/>
            <p:cNvSpPr/>
            <p:nvPr/>
          </p:nvSpPr>
          <p:spPr>
            <a:xfrm>
              <a:off x="7077816" y="1629268"/>
              <a:ext cx="230139" cy="97127"/>
            </a:xfrm>
            <a:custGeom>
              <a:rect b="b" l="l" r="r" t="t"/>
              <a:pathLst>
                <a:path extrusionOk="0" h="2417" w="5727">
                  <a:moveTo>
                    <a:pt x="1572" y="0"/>
                  </a:moveTo>
                  <a:cubicBezTo>
                    <a:pt x="1405" y="0"/>
                    <a:pt x="1258" y="138"/>
                    <a:pt x="1258" y="315"/>
                  </a:cubicBezTo>
                  <a:lnTo>
                    <a:pt x="1258" y="374"/>
                  </a:lnTo>
                  <a:cubicBezTo>
                    <a:pt x="1258" y="1130"/>
                    <a:pt x="845" y="1797"/>
                    <a:pt x="167" y="2142"/>
                  </a:cubicBezTo>
                  <a:cubicBezTo>
                    <a:pt x="60" y="2190"/>
                    <a:pt x="1" y="2299"/>
                    <a:pt x="1" y="2417"/>
                  </a:cubicBezTo>
                  <a:lnTo>
                    <a:pt x="5727" y="2417"/>
                  </a:lnTo>
                  <a:cubicBezTo>
                    <a:pt x="5727" y="2299"/>
                    <a:pt x="5658" y="2190"/>
                    <a:pt x="5550" y="2142"/>
                  </a:cubicBezTo>
                  <a:cubicBezTo>
                    <a:pt x="4872" y="1797"/>
                    <a:pt x="4460" y="1130"/>
                    <a:pt x="4460" y="374"/>
                  </a:cubicBezTo>
                  <a:lnTo>
                    <a:pt x="4460" y="315"/>
                  </a:lnTo>
                  <a:cubicBezTo>
                    <a:pt x="4460" y="138"/>
                    <a:pt x="4322" y="0"/>
                    <a:pt x="414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52"/>
            <p:cNvSpPr/>
            <p:nvPr/>
          </p:nvSpPr>
          <p:spPr>
            <a:xfrm>
              <a:off x="7192663" y="1629268"/>
              <a:ext cx="115291" cy="97127"/>
            </a:xfrm>
            <a:custGeom>
              <a:rect b="b" l="l" r="r" t="t"/>
              <a:pathLst>
                <a:path extrusionOk="0" h="2417" w="2869">
                  <a:moveTo>
                    <a:pt x="1" y="0"/>
                  </a:moveTo>
                  <a:lnTo>
                    <a:pt x="1" y="2417"/>
                  </a:lnTo>
                  <a:lnTo>
                    <a:pt x="2869" y="2417"/>
                  </a:lnTo>
                  <a:cubicBezTo>
                    <a:pt x="2869" y="2299"/>
                    <a:pt x="2800" y="2190"/>
                    <a:pt x="2692" y="2142"/>
                  </a:cubicBezTo>
                  <a:cubicBezTo>
                    <a:pt x="2014" y="1797"/>
                    <a:pt x="1602" y="1130"/>
                    <a:pt x="1602" y="374"/>
                  </a:cubicBezTo>
                  <a:lnTo>
                    <a:pt x="1602" y="315"/>
                  </a:lnTo>
                  <a:cubicBezTo>
                    <a:pt x="1602" y="138"/>
                    <a:pt x="1464" y="0"/>
                    <a:pt x="1288" y="0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52"/>
            <p:cNvSpPr/>
            <p:nvPr/>
          </p:nvSpPr>
          <p:spPr>
            <a:xfrm>
              <a:off x="6975989" y="1306025"/>
              <a:ext cx="433435" cy="348565"/>
            </a:xfrm>
            <a:custGeom>
              <a:rect b="b" l="l" r="r" t="t"/>
              <a:pathLst>
                <a:path extrusionOk="0" h="8674" w="10786">
                  <a:moveTo>
                    <a:pt x="9832" y="639"/>
                  </a:moveTo>
                  <a:cubicBezTo>
                    <a:pt x="10009" y="639"/>
                    <a:pt x="10146" y="776"/>
                    <a:pt x="10146" y="953"/>
                  </a:cubicBezTo>
                  <a:lnTo>
                    <a:pt x="10146" y="6630"/>
                  </a:lnTo>
                  <a:lnTo>
                    <a:pt x="5707" y="6630"/>
                  </a:lnTo>
                  <a:lnTo>
                    <a:pt x="5393" y="6944"/>
                  </a:lnTo>
                  <a:lnTo>
                    <a:pt x="5078" y="6630"/>
                  </a:lnTo>
                  <a:lnTo>
                    <a:pt x="639" y="6630"/>
                  </a:lnTo>
                  <a:lnTo>
                    <a:pt x="639" y="953"/>
                  </a:lnTo>
                  <a:cubicBezTo>
                    <a:pt x="639" y="776"/>
                    <a:pt x="776" y="639"/>
                    <a:pt x="953" y="639"/>
                  </a:cubicBezTo>
                  <a:close/>
                  <a:moveTo>
                    <a:pt x="953" y="0"/>
                  </a:moveTo>
                  <a:cubicBezTo>
                    <a:pt x="433" y="0"/>
                    <a:pt x="1" y="432"/>
                    <a:pt x="1" y="953"/>
                  </a:cubicBezTo>
                  <a:lnTo>
                    <a:pt x="1" y="7730"/>
                  </a:lnTo>
                  <a:cubicBezTo>
                    <a:pt x="1" y="8250"/>
                    <a:pt x="433" y="8673"/>
                    <a:pt x="953" y="8673"/>
                  </a:cubicBezTo>
                  <a:lnTo>
                    <a:pt x="9832" y="8673"/>
                  </a:lnTo>
                  <a:cubicBezTo>
                    <a:pt x="10353" y="8673"/>
                    <a:pt x="10785" y="8250"/>
                    <a:pt x="10785" y="7730"/>
                  </a:cubicBezTo>
                  <a:lnTo>
                    <a:pt x="10785" y="953"/>
                  </a:lnTo>
                  <a:cubicBezTo>
                    <a:pt x="10785" y="432"/>
                    <a:pt x="10353" y="0"/>
                    <a:pt x="9832" y="0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52"/>
            <p:cNvSpPr/>
            <p:nvPr/>
          </p:nvSpPr>
          <p:spPr>
            <a:xfrm>
              <a:off x="7192663" y="1306025"/>
              <a:ext cx="216758" cy="348565"/>
            </a:xfrm>
            <a:custGeom>
              <a:rect b="b" l="l" r="r" t="t"/>
              <a:pathLst>
                <a:path extrusionOk="0" h="8674" w="5394">
                  <a:moveTo>
                    <a:pt x="1" y="0"/>
                  </a:moveTo>
                  <a:lnTo>
                    <a:pt x="1" y="639"/>
                  </a:lnTo>
                  <a:lnTo>
                    <a:pt x="4440" y="639"/>
                  </a:lnTo>
                  <a:cubicBezTo>
                    <a:pt x="4617" y="639"/>
                    <a:pt x="4754" y="776"/>
                    <a:pt x="4754" y="953"/>
                  </a:cubicBezTo>
                  <a:lnTo>
                    <a:pt x="4754" y="6630"/>
                  </a:lnTo>
                  <a:lnTo>
                    <a:pt x="315" y="6630"/>
                  </a:lnTo>
                  <a:lnTo>
                    <a:pt x="1" y="6944"/>
                  </a:lnTo>
                  <a:lnTo>
                    <a:pt x="1" y="8673"/>
                  </a:lnTo>
                  <a:lnTo>
                    <a:pt x="4440" y="8673"/>
                  </a:lnTo>
                  <a:cubicBezTo>
                    <a:pt x="4961" y="8673"/>
                    <a:pt x="5393" y="8250"/>
                    <a:pt x="5393" y="7730"/>
                  </a:cubicBezTo>
                  <a:lnTo>
                    <a:pt x="5393" y="953"/>
                  </a:lnTo>
                  <a:cubicBezTo>
                    <a:pt x="5393" y="432"/>
                    <a:pt x="4961" y="0"/>
                    <a:pt x="444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52"/>
            <p:cNvSpPr/>
            <p:nvPr/>
          </p:nvSpPr>
          <p:spPr>
            <a:xfrm>
              <a:off x="7180045" y="1572448"/>
              <a:ext cx="25276" cy="38296"/>
            </a:xfrm>
            <a:custGeom>
              <a:rect b="b" l="l" r="r" t="t"/>
              <a:pathLst>
                <a:path extrusionOk="0" h="953" w="629">
                  <a:moveTo>
                    <a:pt x="0" y="0"/>
                  </a:moveTo>
                  <a:lnTo>
                    <a:pt x="0" y="638"/>
                  </a:lnTo>
                  <a:cubicBezTo>
                    <a:pt x="0" y="805"/>
                    <a:pt x="138" y="952"/>
                    <a:pt x="315" y="952"/>
                  </a:cubicBezTo>
                  <a:cubicBezTo>
                    <a:pt x="491" y="952"/>
                    <a:pt x="629" y="805"/>
                    <a:pt x="629" y="638"/>
                  </a:cubicBezTo>
                  <a:lnTo>
                    <a:pt x="62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52"/>
            <p:cNvSpPr/>
            <p:nvPr/>
          </p:nvSpPr>
          <p:spPr>
            <a:xfrm>
              <a:off x="7043900" y="1713736"/>
              <a:ext cx="297610" cy="25276"/>
            </a:xfrm>
            <a:custGeom>
              <a:rect b="b" l="l" r="r" t="t"/>
              <a:pathLst>
                <a:path extrusionOk="0" h="629" w="7406">
                  <a:moveTo>
                    <a:pt x="314" y="0"/>
                  </a:moveTo>
                  <a:cubicBezTo>
                    <a:pt x="138" y="0"/>
                    <a:pt x="0" y="147"/>
                    <a:pt x="0" y="315"/>
                  </a:cubicBezTo>
                  <a:cubicBezTo>
                    <a:pt x="0" y="491"/>
                    <a:pt x="138" y="629"/>
                    <a:pt x="314" y="629"/>
                  </a:cubicBezTo>
                  <a:lnTo>
                    <a:pt x="7091" y="629"/>
                  </a:lnTo>
                  <a:cubicBezTo>
                    <a:pt x="7268" y="629"/>
                    <a:pt x="7406" y="491"/>
                    <a:pt x="7406" y="315"/>
                  </a:cubicBezTo>
                  <a:cubicBezTo>
                    <a:pt x="7406" y="147"/>
                    <a:pt x="7268" y="0"/>
                    <a:pt x="7091" y="0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52"/>
            <p:cNvSpPr/>
            <p:nvPr/>
          </p:nvSpPr>
          <p:spPr>
            <a:xfrm>
              <a:off x="7192663" y="1572448"/>
              <a:ext cx="12658" cy="38296"/>
            </a:xfrm>
            <a:custGeom>
              <a:rect b="b" l="l" r="r" t="t"/>
              <a:pathLst>
                <a:path extrusionOk="0" h="953" w="315">
                  <a:moveTo>
                    <a:pt x="1" y="0"/>
                  </a:moveTo>
                  <a:lnTo>
                    <a:pt x="1" y="952"/>
                  </a:lnTo>
                  <a:cubicBezTo>
                    <a:pt x="177" y="952"/>
                    <a:pt x="315" y="805"/>
                    <a:pt x="315" y="638"/>
                  </a:cubicBezTo>
                  <a:lnTo>
                    <a:pt x="315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52"/>
            <p:cNvSpPr/>
            <p:nvPr/>
          </p:nvSpPr>
          <p:spPr>
            <a:xfrm>
              <a:off x="7192663" y="1713736"/>
              <a:ext cx="148845" cy="25276"/>
            </a:xfrm>
            <a:custGeom>
              <a:rect b="b" l="l" r="r" t="t"/>
              <a:pathLst>
                <a:path extrusionOk="0" h="629" w="3704">
                  <a:moveTo>
                    <a:pt x="1" y="0"/>
                  </a:moveTo>
                  <a:lnTo>
                    <a:pt x="1" y="629"/>
                  </a:lnTo>
                  <a:lnTo>
                    <a:pt x="3389" y="629"/>
                  </a:lnTo>
                  <a:cubicBezTo>
                    <a:pt x="3566" y="629"/>
                    <a:pt x="3704" y="491"/>
                    <a:pt x="3704" y="315"/>
                  </a:cubicBezTo>
                  <a:cubicBezTo>
                    <a:pt x="3704" y="147"/>
                    <a:pt x="3566" y="0"/>
                    <a:pt x="33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52"/>
            <p:cNvSpPr/>
            <p:nvPr/>
          </p:nvSpPr>
          <p:spPr>
            <a:xfrm>
              <a:off x="7026902" y="1356939"/>
              <a:ext cx="148845" cy="126703"/>
            </a:xfrm>
            <a:custGeom>
              <a:rect b="b" l="l" r="r" t="t"/>
              <a:pathLst>
                <a:path extrusionOk="0" h="3153" w="3704">
                  <a:moveTo>
                    <a:pt x="315" y="0"/>
                  </a:moveTo>
                  <a:cubicBezTo>
                    <a:pt x="138" y="0"/>
                    <a:pt x="0" y="138"/>
                    <a:pt x="0" y="315"/>
                  </a:cubicBezTo>
                  <a:lnTo>
                    <a:pt x="0" y="2839"/>
                  </a:lnTo>
                  <a:cubicBezTo>
                    <a:pt x="0" y="3015"/>
                    <a:pt x="138" y="3153"/>
                    <a:pt x="315" y="3153"/>
                  </a:cubicBezTo>
                  <a:lnTo>
                    <a:pt x="3389" y="3153"/>
                  </a:lnTo>
                  <a:cubicBezTo>
                    <a:pt x="3566" y="3153"/>
                    <a:pt x="3704" y="3015"/>
                    <a:pt x="3704" y="2839"/>
                  </a:cubicBezTo>
                  <a:lnTo>
                    <a:pt x="3704" y="315"/>
                  </a:lnTo>
                  <a:cubicBezTo>
                    <a:pt x="3704" y="138"/>
                    <a:pt x="3566" y="0"/>
                    <a:pt x="3389" y="0"/>
                  </a:cubicBezTo>
                  <a:close/>
                </a:path>
              </a:pathLst>
            </a:custGeom>
            <a:solidFill>
              <a:srgbClr val="FF5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52"/>
            <p:cNvSpPr/>
            <p:nvPr/>
          </p:nvSpPr>
          <p:spPr>
            <a:xfrm>
              <a:off x="7223082" y="1356939"/>
              <a:ext cx="135383" cy="25276"/>
            </a:xfrm>
            <a:custGeom>
              <a:rect b="b" l="l" r="r" t="t"/>
              <a:pathLst>
                <a:path extrusionOk="0" h="629" w="3369">
                  <a:moveTo>
                    <a:pt x="315" y="0"/>
                  </a:moveTo>
                  <a:cubicBezTo>
                    <a:pt x="147" y="0"/>
                    <a:pt x="0" y="138"/>
                    <a:pt x="0" y="315"/>
                  </a:cubicBezTo>
                  <a:cubicBezTo>
                    <a:pt x="0" y="491"/>
                    <a:pt x="147" y="629"/>
                    <a:pt x="315" y="629"/>
                  </a:cubicBezTo>
                  <a:lnTo>
                    <a:pt x="3054" y="629"/>
                  </a:lnTo>
                  <a:cubicBezTo>
                    <a:pt x="3231" y="629"/>
                    <a:pt x="3369" y="491"/>
                    <a:pt x="3369" y="315"/>
                  </a:cubicBezTo>
                  <a:cubicBezTo>
                    <a:pt x="3369" y="138"/>
                    <a:pt x="3231" y="0"/>
                    <a:pt x="3054" y="0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52"/>
            <p:cNvSpPr/>
            <p:nvPr/>
          </p:nvSpPr>
          <p:spPr>
            <a:xfrm>
              <a:off x="7223082" y="1407450"/>
              <a:ext cx="135383" cy="25678"/>
            </a:xfrm>
            <a:custGeom>
              <a:rect b="b" l="l" r="r" t="t"/>
              <a:pathLst>
                <a:path extrusionOk="0" h="639" w="3369">
                  <a:moveTo>
                    <a:pt x="315" y="1"/>
                  </a:moveTo>
                  <a:cubicBezTo>
                    <a:pt x="147" y="1"/>
                    <a:pt x="0" y="148"/>
                    <a:pt x="0" y="324"/>
                  </a:cubicBezTo>
                  <a:cubicBezTo>
                    <a:pt x="0" y="492"/>
                    <a:pt x="147" y="639"/>
                    <a:pt x="315" y="639"/>
                  </a:cubicBezTo>
                  <a:lnTo>
                    <a:pt x="3054" y="639"/>
                  </a:lnTo>
                  <a:cubicBezTo>
                    <a:pt x="3231" y="639"/>
                    <a:pt x="3369" y="492"/>
                    <a:pt x="3369" y="324"/>
                  </a:cubicBezTo>
                  <a:cubicBezTo>
                    <a:pt x="3369" y="148"/>
                    <a:pt x="3231" y="1"/>
                    <a:pt x="3054" y="1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52"/>
            <p:cNvSpPr/>
            <p:nvPr/>
          </p:nvSpPr>
          <p:spPr>
            <a:xfrm>
              <a:off x="7223082" y="1458364"/>
              <a:ext cx="135383" cy="25276"/>
            </a:xfrm>
            <a:custGeom>
              <a:rect b="b" l="l" r="r" t="t"/>
              <a:pathLst>
                <a:path extrusionOk="0" h="629" w="3369">
                  <a:moveTo>
                    <a:pt x="315" y="0"/>
                  </a:moveTo>
                  <a:cubicBezTo>
                    <a:pt x="147" y="0"/>
                    <a:pt x="0" y="138"/>
                    <a:pt x="0" y="315"/>
                  </a:cubicBezTo>
                  <a:cubicBezTo>
                    <a:pt x="0" y="491"/>
                    <a:pt x="147" y="629"/>
                    <a:pt x="315" y="629"/>
                  </a:cubicBezTo>
                  <a:lnTo>
                    <a:pt x="3054" y="629"/>
                  </a:lnTo>
                  <a:cubicBezTo>
                    <a:pt x="3231" y="629"/>
                    <a:pt x="3369" y="491"/>
                    <a:pt x="3369" y="315"/>
                  </a:cubicBezTo>
                  <a:cubicBezTo>
                    <a:pt x="3369" y="138"/>
                    <a:pt x="3231" y="0"/>
                    <a:pt x="3054" y="0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52"/>
            <p:cNvSpPr/>
            <p:nvPr/>
          </p:nvSpPr>
          <p:spPr>
            <a:xfrm>
              <a:off x="7223082" y="1509278"/>
              <a:ext cx="135383" cy="25317"/>
            </a:xfrm>
            <a:custGeom>
              <a:rect b="b" l="l" r="r" t="t"/>
              <a:pathLst>
                <a:path extrusionOk="0" h="630" w="3369">
                  <a:moveTo>
                    <a:pt x="315" y="1"/>
                  </a:moveTo>
                  <a:cubicBezTo>
                    <a:pt x="147" y="1"/>
                    <a:pt x="0" y="138"/>
                    <a:pt x="0" y="315"/>
                  </a:cubicBezTo>
                  <a:cubicBezTo>
                    <a:pt x="0" y="481"/>
                    <a:pt x="147" y="629"/>
                    <a:pt x="315" y="629"/>
                  </a:cubicBezTo>
                  <a:lnTo>
                    <a:pt x="3054" y="629"/>
                  </a:lnTo>
                  <a:cubicBezTo>
                    <a:pt x="3231" y="629"/>
                    <a:pt x="3369" y="481"/>
                    <a:pt x="3369" y="315"/>
                  </a:cubicBezTo>
                  <a:cubicBezTo>
                    <a:pt x="3369" y="138"/>
                    <a:pt x="3231" y="1"/>
                    <a:pt x="3054" y="1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52"/>
            <p:cNvSpPr/>
            <p:nvPr/>
          </p:nvSpPr>
          <p:spPr>
            <a:xfrm>
              <a:off x="7037953" y="1509278"/>
              <a:ext cx="25317" cy="25317"/>
            </a:xfrm>
            <a:custGeom>
              <a:rect b="b" l="l" r="r" t="t"/>
              <a:pathLst>
                <a:path extrusionOk="0" h="630" w="630">
                  <a:moveTo>
                    <a:pt x="315" y="1"/>
                  </a:moveTo>
                  <a:cubicBezTo>
                    <a:pt x="138" y="1"/>
                    <a:pt x="0" y="138"/>
                    <a:pt x="0" y="315"/>
                  </a:cubicBezTo>
                  <a:cubicBezTo>
                    <a:pt x="0" y="481"/>
                    <a:pt x="138" y="629"/>
                    <a:pt x="315" y="629"/>
                  </a:cubicBezTo>
                  <a:cubicBezTo>
                    <a:pt x="492" y="629"/>
                    <a:pt x="629" y="481"/>
                    <a:pt x="629" y="315"/>
                  </a:cubicBezTo>
                  <a:cubicBezTo>
                    <a:pt x="629" y="138"/>
                    <a:pt x="492" y="1"/>
                    <a:pt x="315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52"/>
            <p:cNvSpPr/>
            <p:nvPr/>
          </p:nvSpPr>
          <p:spPr>
            <a:xfrm>
              <a:off x="7088866" y="1509278"/>
              <a:ext cx="25317" cy="25317"/>
            </a:xfrm>
            <a:custGeom>
              <a:rect b="b" l="l" r="r" t="t"/>
              <a:pathLst>
                <a:path extrusionOk="0" h="630" w="630">
                  <a:moveTo>
                    <a:pt x="315" y="1"/>
                  </a:moveTo>
                  <a:cubicBezTo>
                    <a:pt x="138" y="1"/>
                    <a:pt x="1" y="138"/>
                    <a:pt x="1" y="315"/>
                  </a:cubicBezTo>
                  <a:cubicBezTo>
                    <a:pt x="1" y="481"/>
                    <a:pt x="138" y="629"/>
                    <a:pt x="315" y="629"/>
                  </a:cubicBezTo>
                  <a:cubicBezTo>
                    <a:pt x="482" y="629"/>
                    <a:pt x="629" y="481"/>
                    <a:pt x="629" y="315"/>
                  </a:cubicBezTo>
                  <a:cubicBezTo>
                    <a:pt x="629" y="138"/>
                    <a:pt x="482" y="1"/>
                    <a:pt x="315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2"/>
            <p:cNvSpPr/>
            <p:nvPr/>
          </p:nvSpPr>
          <p:spPr>
            <a:xfrm>
              <a:off x="7139418" y="1509278"/>
              <a:ext cx="25276" cy="25317"/>
            </a:xfrm>
            <a:custGeom>
              <a:rect b="b" l="l" r="r" t="t"/>
              <a:pathLst>
                <a:path extrusionOk="0" h="630" w="629">
                  <a:moveTo>
                    <a:pt x="314" y="1"/>
                  </a:moveTo>
                  <a:cubicBezTo>
                    <a:pt x="138" y="1"/>
                    <a:pt x="0" y="138"/>
                    <a:pt x="0" y="315"/>
                  </a:cubicBezTo>
                  <a:cubicBezTo>
                    <a:pt x="0" y="481"/>
                    <a:pt x="138" y="629"/>
                    <a:pt x="314" y="629"/>
                  </a:cubicBezTo>
                  <a:cubicBezTo>
                    <a:pt x="491" y="629"/>
                    <a:pt x="629" y="481"/>
                    <a:pt x="629" y="315"/>
                  </a:cubicBezTo>
                  <a:cubicBezTo>
                    <a:pt x="629" y="138"/>
                    <a:pt x="491" y="1"/>
                    <a:pt x="314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2" name="Google Shape;772;p52"/>
          <p:cNvSpPr/>
          <p:nvPr/>
        </p:nvSpPr>
        <p:spPr>
          <a:xfrm>
            <a:off x="5400350" y="4388875"/>
            <a:ext cx="827400" cy="260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52"/>
          <p:cNvSpPr txBox="1"/>
          <p:nvPr>
            <p:ph idx="2" type="subTitle"/>
          </p:nvPr>
        </p:nvSpPr>
        <p:spPr>
          <a:xfrm>
            <a:off x="5446100" y="4438076"/>
            <a:ext cx="735900" cy="1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NIL</a:t>
            </a:r>
            <a:endParaRPr sz="1400"/>
          </a:p>
        </p:txBody>
      </p:sp>
      <p:sp>
        <p:nvSpPr>
          <p:cNvPr id="774" name="Google Shape;774;p52"/>
          <p:cNvSpPr txBox="1"/>
          <p:nvPr>
            <p:ph idx="4294967295" type="subTitle"/>
          </p:nvPr>
        </p:nvSpPr>
        <p:spPr>
          <a:xfrm>
            <a:off x="5400200" y="4549775"/>
            <a:ext cx="827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17.8%</a:t>
            </a:r>
            <a:endParaRPr/>
          </a:p>
        </p:txBody>
      </p:sp>
      <p:sp>
        <p:nvSpPr>
          <p:cNvPr id="775" name="Google Shape;775;p52"/>
          <p:cNvSpPr txBox="1"/>
          <p:nvPr>
            <p:ph idx="1" type="subTitle"/>
          </p:nvPr>
        </p:nvSpPr>
        <p:spPr>
          <a:xfrm>
            <a:off x="6594800" y="1702800"/>
            <a:ext cx="2191200" cy="30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Total coverage is now 82.6%.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Now the increase in coverage is becoming very small. That was just 0.4% increase.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339000" y="2926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 English Courses</a:t>
            </a:r>
            <a:endParaRPr/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339000" y="1721450"/>
            <a:ext cx="7704000" cy="262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595959"/>
                </a:solidFill>
                <a:latin typeface="Maven Pro SemiBold"/>
                <a:ea typeface="Maven Pro SemiBold"/>
                <a:cs typeface="Maven Pro SemiBold"/>
                <a:sym typeface="Maven Pro SemiBold"/>
              </a:rPr>
              <a:t>Two Years of English</a:t>
            </a:r>
            <a:endParaRPr sz="2100">
              <a:solidFill>
                <a:srgbClr val="595959"/>
              </a:solidFill>
              <a:latin typeface="Maven Pro SemiBold"/>
              <a:ea typeface="Maven Pro SemiBold"/>
              <a:cs typeface="Maven Pro SemiBold"/>
              <a:sym typeface="Maven Pro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595959"/>
                </a:solidFill>
                <a:latin typeface="Maven Pro SemiBold"/>
                <a:ea typeface="Maven Pro SemiBold"/>
                <a:cs typeface="Maven Pro SemiBold"/>
                <a:sym typeface="Maven Pro SemiBold"/>
              </a:rPr>
              <a:t>4 semesters</a:t>
            </a:r>
            <a:endParaRPr sz="2100">
              <a:solidFill>
                <a:srgbClr val="595959"/>
              </a:solidFill>
              <a:latin typeface="Maven Pro SemiBold"/>
              <a:ea typeface="Maven Pro SemiBold"/>
              <a:cs typeface="Maven Pro SemiBold"/>
              <a:sym typeface="Maven Pro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595959"/>
                </a:solidFill>
                <a:latin typeface="Maven Pro SemiBold"/>
                <a:ea typeface="Maven Pro SemiBold"/>
                <a:cs typeface="Maven Pro SemiBold"/>
                <a:sym typeface="Maven Pro SemiBold"/>
              </a:rPr>
              <a:t>What English to Japanese Architects need?</a:t>
            </a:r>
            <a:endParaRPr sz="2100">
              <a:solidFill>
                <a:srgbClr val="595959"/>
              </a:solidFill>
              <a:latin typeface="Maven Pro SemiBold"/>
              <a:ea typeface="Maven Pro SemiBold"/>
              <a:cs typeface="Maven Pro SemiBold"/>
              <a:sym typeface="Maven Pro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595959"/>
                </a:solidFill>
                <a:latin typeface="Maven Pro SemiBold"/>
                <a:ea typeface="Maven Pro SemiBold"/>
                <a:cs typeface="Maven Pro SemiBold"/>
                <a:sym typeface="Maven Pro SemiBold"/>
              </a:rPr>
              <a:t>Three Courses:</a:t>
            </a:r>
            <a:endParaRPr sz="2100">
              <a:solidFill>
                <a:srgbClr val="595959"/>
              </a:solidFill>
              <a:latin typeface="Maven Pro SemiBold"/>
              <a:ea typeface="Maven Pro SemiBold"/>
              <a:cs typeface="Maven Pro SemiBold"/>
              <a:sym typeface="Maven Pro SemiBold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Maven Pro SemiBold"/>
              <a:buChar char="●"/>
            </a:pPr>
            <a:r>
              <a:rPr lang="en" sz="2100">
                <a:solidFill>
                  <a:srgbClr val="595959"/>
                </a:solidFill>
                <a:latin typeface="Maven Pro SemiBold"/>
                <a:ea typeface="Maven Pro SemiBold"/>
                <a:cs typeface="Maven Pro SemiBold"/>
                <a:sym typeface="Maven Pro SemiBold"/>
              </a:rPr>
              <a:t>Reading</a:t>
            </a:r>
            <a:endParaRPr sz="2100">
              <a:solidFill>
                <a:srgbClr val="595959"/>
              </a:solidFill>
              <a:latin typeface="Maven Pro SemiBold"/>
              <a:ea typeface="Maven Pro SemiBold"/>
              <a:cs typeface="Maven Pro SemiBold"/>
              <a:sym typeface="Maven Pro SemiBold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Maven Pro SemiBold"/>
              <a:buChar char="●"/>
            </a:pPr>
            <a:r>
              <a:rPr lang="en" sz="2100">
                <a:solidFill>
                  <a:srgbClr val="595959"/>
                </a:solidFill>
                <a:latin typeface="Maven Pro SemiBold"/>
                <a:ea typeface="Maven Pro SemiBold"/>
                <a:cs typeface="Maven Pro SemiBold"/>
                <a:sym typeface="Maven Pro SemiBold"/>
              </a:rPr>
              <a:t>Writing</a:t>
            </a:r>
            <a:endParaRPr sz="2100">
              <a:solidFill>
                <a:srgbClr val="595959"/>
              </a:solidFill>
              <a:latin typeface="Maven Pro SemiBold"/>
              <a:ea typeface="Maven Pro SemiBold"/>
              <a:cs typeface="Maven Pro SemiBold"/>
              <a:sym typeface="Maven Pro SemiBold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Maven Pro SemiBold"/>
              <a:buChar char="●"/>
            </a:pPr>
            <a:r>
              <a:rPr lang="en" sz="2100">
                <a:solidFill>
                  <a:srgbClr val="595959"/>
                </a:solidFill>
                <a:latin typeface="Maven Pro SemiBold"/>
                <a:ea typeface="Maven Pro SemiBold"/>
                <a:cs typeface="Maven Pro SemiBold"/>
                <a:sym typeface="Maven Pro SemiBold"/>
              </a:rPr>
              <a:t>Communication</a:t>
            </a:r>
            <a:endParaRPr sz="2100">
              <a:solidFill>
                <a:srgbClr val="595959"/>
              </a:solidFill>
              <a:latin typeface="Maven Pro SemiBold"/>
              <a:ea typeface="Maven Pro SemiBold"/>
              <a:cs typeface="Maven Pro SemiBold"/>
              <a:sym typeface="Maven Pro SemiBold"/>
            </a:endParaRPr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 flipH="1">
            <a:off x="4147575" y="2448225"/>
            <a:ext cx="3205725" cy="29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53"/>
          <p:cNvSpPr txBox="1"/>
          <p:nvPr>
            <p:ph type="title"/>
          </p:nvPr>
        </p:nvSpPr>
        <p:spPr>
          <a:xfrm>
            <a:off x="430850" y="289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Fine-Tuning</a:t>
            </a:r>
            <a:r>
              <a:rPr lang="en"/>
              <a:t> the List</a:t>
            </a:r>
            <a:endParaRPr/>
          </a:p>
        </p:txBody>
      </p:sp>
      <p:pic>
        <p:nvPicPr>
          <p:cNvPr id="781" name="Google Shape;781;p53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0200" y="3164500"/>
            <a:ext cx="4675125" cy="1978999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53"/>
          <p:cNvSpPr txBox="1"/>
          <p:nvPr>
            <p:ph idx="5" type="subTitle"/>
          </p:nvPr>
        </p:nvSpPr>
        <p:spPr>
          <a:xfrm>
            <a:off x="455150" y="1269175"/>
            <a:ext cx="7850400" cy="16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Increasing the list of words in the new ‘Architecture Vocabulary list’ from 300 to 400 increases the number of words found from 27,834 to 32,202. A meaningful increase, but the coverage only increases from 82% to 84%.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Choosing the 500 top words increases the word count to 34,739, or 85.4%. The increase in vocabulary items is providing diminishing returns.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783" name="Google Shape;783;p53"/>
          <p:cNvGrpSpPr/>
          <p:nvPr/>
        </p:nvGrpSpPr>
        <p:grpSpPr>
          <a:xfrm>
            <a:off x="5475048" y="92863"/>
            <a:ext cx="967341" cy="966341"/>
            <a:chOff x="6975989" y="1306025"/>
            <a:chExt cx="433435" cy="432987"/>
          </a:xfrm>
        </p:grpSpPr>
        <p:sp>
          <p:nvSpPr>
            <p:cNvPr id="784" name="Google Shape;784;p53"/>
            <p:cNvSpPr/>
            <p:nvPr/>
          </p:nvSpPr>
          <p:spPr>
            <a:xfrm>
              <a:off x="6989008" y="1318643"/>
              <a:ext cx="407757" cy="323288"/>
            </a:xfrm>
            <a:custGeom>
              <a:rect b="b" l="l" r="r" t="t"/>
              <a:pathLst>
                <a:path extrusionOk="0" h="8045" w="10147">
                  <a:moveTo>
                    <a:pt x="629" y="0"/>
                  </a:moveTo>
                  <a:cubicBezTo>
                    <a:pt x="276" y="0"/>
                    <a:pt x="1" y="286"/>
                    <a:pt x="1" y="639"/>
                  </a:cubicBezTo>
                  <a:lnTo>
                    <a:pt x="1" y="7416"/>
                  </a:lnTo>
                  <a:cubicBezTo>
                    <a:pt x="1" y="7760"/>
                    <a:pt x="276" y="8045"/>
                    <a:pt x="629" y="8045"/>
                  </a:cubicBezTo>
                  <a:lnTo>
                    <a:pt x="9508" y="8045"/>
                  </a:lnTo>
                  <a:cubicBezTo>
                    <a:pt x="9862" y="8045"/>
                    <a:pt x="10147" y="7760"/>
                    <a:pt x="10147" y="7416"/>
                  </a:cubicBezTo>
                  <a:lnTo>
                    <a:pt x="10147" y="639"/>
                  </a:lnTo>
                  <a:cubicBezTo>
                    <a:pt x="10147" y="286"/>
                    <a:pt x="9862" y="0"/>
                    <a:pt x="9508" y="0"/>
                  </a:cubicBezTo>
                  <a:close/>
                </a:path>
              </a:pathLst>
            </a:custGeom>
            <a:solidFill>
              <a:srgbClr val="00BD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53"/>
            <p:cNvSpPr/>
            <p:nvPr/>
          </p:nvSpPr>
          <p:spPr>
            <a:xfrm>
              <a:off x="7192663" y="1318643"/>
              <a:ext cx="204100" cy="323288"/>
            </a:xfrm>
            <a:custGeom>
              <a:rect b="b" l="l" r="r" t="t"/>
              <a:pathLst>
                <a:path extrusionOk="0" h="8045" w="5079">
                  <a:moveTo>
                    <a:pt x="1" y="0"/>
                  </a:moveTo>
                  <a:lnTo>
                    <a:pt x="1" y="8045"/>
                  </a:lnTo>
                  <a:lnTo>
                    <a:pt x="4440" y="8045"/>
                  </a:lnTo>
                  <a:cubicBezTo>
                    <a:pt x="4794" y="8045"/>
                    <a:pt x="5079" y="7760"/>
                    <a:pt x="5079" y="7416"/>
                  </a:cubicBezTo>
                  <a:lnTo>
                    <a:pt x="5079" y="639"/>
                  </a:lnTo>
                  <a:cubicBezTo>
                    <a:pt x="5079" y="286"/>
                    <a:pt x="4794" y="0"/>
                    <a:pt x="4440" y="0"/>
                  </a:cubicBezTo>
                  <a:close/>
                </a:path>
              </a:pathLst>
            </a:custGeom>
            <a:solidFill>
              <a:srgbClr val="00AB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53"/>
            <p:cNvSpPr/>
            <p:nvPr/>
          </p:nvSpPr>
          <p:spPr>
            <a:xfrm>
              <a:off x="7077816" y="1629268"/>
              <a:ext cx="230139" cy="97127"/>
            </a:xfrm>
            <a:custGeom>
              <a:rect b="b" l="l" r="r" t="t"/>
              <a:pathLst>
                <a:path extrusionOk="0" h="2417" w="5727">
                  <a:moveTo>
                    <a:pt x="1572" y="0"/>
                  </a:moveTo>
                  <a:cubicBezTo>
                    <a:pt x="1405" y="0"/>
                    <a:pt x="1258" y="138"/>
                    <a:pt x="1258" y="315"/>
                  </a:cubicBezTo>
                  <a:lnTo>
                    <a:pt x="1258" y="374"/>
                  </a:lnTo>
                  <a:cubicBezTo>
                    <a:pt x="1258" y="1130"/>
                    <a:pt x="845" y="1797"/>
                    <a:pt x="167" y="2142"/>
                  </a:cubicBezTo>
                  <a:cubicBezTo>
                    <a:pt x="60" y="2190"/>
                    <a:pt x="1" y="2299"/>
                    <a:pt x="1" y="2417"/>
                  </a:cubicBezTo>
                  <a:lnTo>
                    <a:pt x="5727" y="2417"/>
                  </a:lnTo>
                  <a:cubicBezTo>
                    <a:pt x="5727" y="2299"/>
                    <a:pt x="5658" y="2190"/>
                    <a:pt x="5550" y="2142"/>
                  </a:cubicBezTo>
                  <a:cubicBezTo>
                    <a:pt x="4872" y="1797"/>
                    <a:pt x="4460" y="1130"/>
                    <a:pt x="4460" y="374"/>
                  </a:cubicBezTo>
                  <a:lnTo>
                    <a:pt x="4460" y="315"/>
                  </a:lnTo>
                  <a:cubicBezTo>
                    <a:pt x="4460" y="138"/>
                    <a:pt x="4322" y="0"/>
                    <a:pt x="414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53"/>
            <p:cNvSpPr/>
            <p:nvPr/>
          </p:nvSpPr>
          <p:spPr>
            <a:xfrm>
              <a:off x="7192663" y="1629268"/>
              <a:ext cx="115291" cy="97127"/>
            </a:xfrm>
            <a:custGeom>
              <a:rect b="b" l="l" r="r" t="t"/>
              <a:pathLst>
                <a:path extrusionOk="0" h="2417" w="2869">
                  <a:moveTo>
                    <a:pt x="1" y="0"/>
                  </a:moveTo>
                  <a:lnTo>
                    <a:pt x="1" y="2417"/>
                  </a:lnTo>
                  <a:lnTo>
                    <a:pt x="2869" y="2417"/>
                  </a:lnTo>
                  <a:cubicBezTo>
                    <a:pt x="2869" y="2299"/>
                    <a:pt x="2800" y="2190"/>
                    <a:pt x="2692" y="2142"/>
                  </a:cubicBezTo>
                  <a:cubicBezTo>
                    <a:pt x="2014" y="1797"/>
                    <a:pt x="1602" y="1130"/>
                    <a:pt x="1602" y="374"/>
                  </a:cubicBezTo>
                  <a:lnTo>
                    <a:pt x="1602" y="315"/>
                  </a:lnTo>
                  <a:cubicBezTo>
                    <a:pt x="1602" y="138"/>
                    <a:pt x="1464" y="0"/>
                    <a:pt x="1288" y="0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53"/>
            <p:cNvSpPr/>
            <p:nvPr/>
          </p:nvSpPr>
          <p:spPr>
            <a:xfrm>
              <a:off x="6975989" y="1306025"/>
              <a:ext cx="433435" cy="348565"/>
            </a:xfrm>
            <a:custGeom>
              <a:rect b="b" l="l" r="r" t="t"/>
              <a:pathLst>
                <a:path extrusionOk="0" h="8674" w="10786">
                  <a:moveTo>
                    <a:pt x="9832" y="639"/>
                  </a:moveTo>
                  <a:cubicBezTo>
                    <a:pt x="10009" y="639"/>
                    <a:pt x="10146" y="776"/>
                    <a:pt x="10146" y="953"/>
                  </a:cubicBezTo>
                  <a:lnTo>
                    <a:pt x="10146" y="6630"/>
                  </a:lnTo>
                  <a:lnTo>
                    <a:pt x="5707" y="6630"/>
                  </a:lnTo>
                  <a:lnTo>
                    <a:pt x="5393" y="6944"/>
                  </a:lnTo>
                  <a:lnTo>
                    <a:pt x="5078" y="6630"/>
                  </a:lnTo>
                  <a:lnTo>
                    <a:pt x="639" y="6630"/>
                  </a:lnTo>
                  <a:lnTo>
                    <a:pt x="639" y="953"/>
                  </a:lnTo>
                  <a:cubicBezTo>
                    <a:pt x="639" y="776"/>
                    <a:pt x="776" y="639"/>
                    <a:pt x="953" y="639"/>
                  </a:cubicBezTo>
                  <a:close/>
                  <a:moveTo>
                    <a:pt x="953" y="0"/>
                  </a:moveTo>
                  <a:cubicBezTo>
                    <a:pt x="433" y="0"/>
                    <a:pt x="1" y="432"/>
                    <a:pt x="1" y="953"/>
                  </a:cubicBezTo>
                  <a:lnTo>
                    <a:pt x="1" y="7730"/>
                  </a:lnTo>
                  <a:cubicBezTo>
                    <a:pt x="1" y="8250"/>
                    <a:pt x="433" y="8673"/>
                    <a:pt x="953" y="8673"/>
                  </a:cubicBezTo>
                  <a:lnTo>
                    <a:pt x="9832" y="8673"/>
                  </a:lnTo>
                  <a:cubicBezTo>
                    <a:pt x="10353" y="8673"/>
                    <a:pt x="10785" y="8250"/>
                    <a:pt x="10785" y="7730"/>
                  </a:cubicBezTo>
                  <a:lnTo>
                    <a:pt x="10785" y="953"/>
                  </a:lnTo>
                  <a:cubicBezTo>
                    <a:pt x="10785" y="432"/>
                    <a:pt x="10353" y="0"/>
                    <a:pt x="9832" y="0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53"/>
            <p:cNvSpPr/>
            <p:nvPr/>
          </p:nvSpPr>
          <p:spPr>
            <a:xfrm>
              <a:off x="7192663" y="1306025"/>
              <a:ext cx="216758" cy="348565"/>
            </a:xfrm>
            <a:custGeom>
              <a:rect b="b" l="l" r="r" t="t"/>
              <a:pathLst>
                <a:path extrusionOk="0" h="8674" w="5394">
                  <a:moveTo>
                    <a:pt x="1" y="0"/>
                  </a:moveTo>
                  <a:lnTo>
                    <a:pt x="1" y="639"/>
                  </a:lnTo>
                  <a:lnTo>
                    <a:pt x="4440" y="639"/>
                  </a:lnTo>
                  <a:cubicBezTo>
                    <a:pt x="4617" y="639"/>
                    <a:pt x="4754" y="776"/>
                    <a:pt x="4754" y="953"/>
                  </a:cubicBezTo>
                  <a:lnTo>
                    <a:pt x="4754" y="6630"/>
                  </a:lnTo>
                  <a:lnTo>
                    <a:pt x="315" y="6630"/>
                  </a:lnTo>
                  <a:lnTo>
                    <a:pt x="1" y="6944"/>
                  </a:lnTo>
                  <a:lnTo>
                    <a:pt x="1" y="8673"/>
                  </a:lnTo>
                  <a:lnTo>
                    <a:pt x="4440" y="8673"/>
                  </a:lnTo>
                  <a:cubicBezTo>
                    <a:pt x="4961" y="8673"/>
                    <a:pt x="5393" y="8250"/>
                    <a:pt x="5393" y="7730"/>
                  </a:cubicBezTo>
                  <a:lnTo>
                    <a:pt x="5393" y="953"/>
                  </a:lnTo>
                  <a:cubicBezTo>
                    <a:pt x="5393" y="432"/>
                    <a:pt x="4961" y="0"/>
                    <a:pt x="444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53"/>
            <p:cNvSpPr/>
            <p:nvPr/>
          </p:nvSpPr>
          <p:spPr>
            <a:xfrm>
              <a:off x="7180045" y="1572448"/>
              <a:ext cx="25276" cy="38296"/>
            </a:xfrm>
            <a:custGeom>
              <a:rect b="b" l="l" r="r" t="t"/>
              <a:pathLst>
                <a:path extrusionOk="0" h="953" w="629">
                  <a:moveTo>
                    <a:pt x="0" y="0"/>
                  </a:moveTo>
                  <a:lnTo>
                    <a:pt x="0" y="638"/>
                  </a:lnTo>
                  <a:cubicBezTo>
                    <a:pt x="0" y="805"/>
                    <a:pt x="138" y="952"/>
                    <a:pt x="315" y="952"/>
                  </a:cubicBezTo>
                  <a:cubicBezTo>
                    <a:pt x="491" y="952"/>
                    <a:pt x="629" y="805"/>
                    <a:pt x="629" y="638"/>
                  </a:cubicBezTo>
                  <a:lnTo>
                    <a:pt x="62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3"/>
            <p:cNvSpPr/>
            <p:nvPr/>
          </p:nvSpPr>
          <p:spPr>
            <a:xfrm>
              <a:off x="7043900" y="1713736"/>
              <a:ext cx="297610" cy="25276"/>
            </a:xfrm>
            <a:custGeom>
              <a:rect b="b" l="l" r="r" t="t"/>
              <a:pathLst>
                <a:path extrusionOk="0" h="629" w="7406">
                  <a:moveTo>
                    <a:pt x="314" y="0"/>
                  </a:moveTo>
                  <a:cubicBezTo>
                    <a:pt x="138" y="0"/>
                    <a:pt x="0" y="147"/>
                    <a:pt x="0" y="315"/>
                  </a:cubicBezTo>
                  <a:cubicBezTo>
                    <a:pt x="0" y="491"/>
                    <a:pt x="138" y="629"/>
                    <a:pt x="314" y="629"/>
                  </a:cubicBezTo>
                  <a:lnTo>
                    <a:pt x="7091" y="629"/>
                  </a:lnTo>
                  <a:cubicBezTo>
                    <a:pt x="7268" y="629"/>
                    <a:pt x="7406" y="491"/>
                    <a:pt x="7406" y="315"/>
                  </a:cubicBezTo>
                  <a:cubicBezTo>
                    <a:pt x="7406" y="147"/>
                    <a:pt x="7268" y="0"/>
                    <a:pt x="7091" y="0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53"/>
            <p:cNvSpPr/>
            <p:nvPr/>
          </p:nvSpPr>
          <p:spPr>
            <a:xfrm>
              <a:off x="7192663" y="1572448"/>
              <a:ext cx="12658" cy="38296"/>
            </a:xfrm>
            <a:custGeom>
              <a:rect b="b" l="l" r="r" t="t"/>
              <a:pathLst>
                <a:path extrusionOk="0" h="953" w="315">
                  <a:moveTo>
                    <a:pt x="1" y="0"/>
                  </a:moveTo>
                  <a:lnTo>
                    <a:pt x="1" y="952"/>
                  </a:lnTo>
                  <a:cubicBezTo>
                    <a:pt x="177" y="952"/>
                    <a:pt x="315" y="805"/>
                    <a:pt x="315" y="638"/>
                  </a:cubicBezTo>
                  <a:lnTo>
                    <a:pt x="315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53"/>
            <p:cNvSpPr/>
            <p:nvPr/>
          </p:nvSpPr>
          <p:spPr>
            <a:xfrm>
              <a:off x="7192663" y="1713736"/>
              <a:ext cx="148845" cy="25276"/>
            </a:xfrm>
            <a:custGeom>
              <a:rect b="b" l="l" r="r" t="t"/>
              <a:pathLst>
                <a:path extrusionOk="0" h="629" w="3704">
                  <a:moveTo>
                    <a:pt x="1" y="0"/>
                  </a:moveTo>
                  <a:lnTo>
                    <a:pt x="1" y="629"/>
                  </a:lnTo>
                  <a:lnTo>
                    <a:pt x="3389" y="629"/>
                  </a:lnTo>
                  <a:cubicBezTo>
                    <a:pt x="3566" y="629"/>
                    <a:pt x="3704" y="491"/>
                    <a:pt x="3704" y="315"/>
                  </a:cubicBezTo>
                  <a:cubicBezTo>
                    <a:pt x="3704" y="147"/>
                    <a:pt x="3566" y="0"/>
                    <a:pt x="33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53"/>
            <p:cNvSpPr/>
            <p:nvPr/>
          </p:nvSpPr>
          <p:spPr>
            <a:xfrm>
              <a:off x="7026902" y="1356939"/>
              <a:ext cx="148845" cy="126703"/>
            </a:xfrm>
            <a:custGeom>
              <a:rect b="b" l="l" r="r" t="t"/>
              <a:pathLst>
                <a:path extrusionOk="0" h="3153" w="3704">
                  <a:moveTo>
                    <a:pt x="315" y="0"/>
                  </a:moveTo>
                  <a:cubicBezTo>
                    <a:pt x="138" y="0"/>
                    <a:pt x="0" y="138"/>
                    <a:pt x="0" y="315"/>
                  </a:cubicBezTo>
                  <a:lnTo>
                    <a:pt x="0" y="2839"/>
                  </a:lnTo>
                  <a:cubicBezTo>
                    <a:pt x="0" y="3015"/>
                    <a:pt x="138" y="3153"/>
                    <a:pt x="315" y="3153"/>
                  </a:cubicBezTo>
                  <a:lnTo>
                    <a:pt x="3389" y="3153"/>
                  </a:lnTo>
                  <a:cubicBezTo>
                    <a:pt x="3566" y="3153"/>
                    <a:pt x="3704" y="3015"/>
                    <a:pt x="3704" y="2839"/>
                  </a:cubicBezTo>
                  <a:lnTo>
                    <a:pt x="3704" y="315"/>
                  </a:lnTo>
                  <a:cubicBezTo>
                    <a:pt x="3704" y="138"/>
                    <a:pt x="3566" y="0"/>
                    <a:pt x="3389" y="0"/>
                  </a:cubicBezTo>
                  <a:close/>
                </a:path>
              </a:pathLst>
            </a:custGeom>
            <a:solidFill>
              <a:srgbClr val="FF5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53"/>
            <p:cNvSpPr/>
            <p:nvPr/>
          </p:nvSpPr>
          <p:spPr>
            <a:xfrm>
              <a:off x="7223082" y="1356939"/>
              <a:ext cx="135383" cy="25276"/>
            </a:xfrm>
            <a:custGeom>
              <a:rect b="b" l="l" r="r" t="t"/>
              <a:pathLst>
                <a:path extrusionOk="0" h="629" w="3369">
                  <a:moveTo>
                    <a:pt x="315" y="0"/>
                  </a:moveTo>
                  <a:cubicBezTo>
                    <a:pt x="147" y="0"/>
                    <a:pt x="0" y="138"/>
                    <a:pt x="0" y="315"/>
                  </a:cubicBezTo>
                  <a:cubicBezTo>
                    <a:pt x="0" y="491"/>
                    <a:pt x="147" y="629"/>
                    <a:pt x="315" y="629"/>
                  </a:cubicBezTo>
                  <a:lnTo>
                    <a:pt x="3054" y="629"/>
                  </a:lnTo>
                  <a:cubicBezTo>
                    <a:pt x="3231" y="629"/>
                    <a:pt x="3369" y="491"/>
                    <a:pt x="3369" y="315"/>
                  </a:cubicBezTo>
                  <a:cubicBezTo>
                    <a:pt x="3369" y="138"/>
                    <a:pt x="3231" y="0"/>
                    <a:pt x="3054" y="0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53"/>
            <p:cNvSpPr/>
            <p:nvPr/>
          </p:nvSpPr>
          <p:spPr>
            <a:xfrm>
              <a:off x="7223082" y="1407450"/>
              <a:ext cx="135383" cy="25678"/>
            </a:xfrm>
            <a:custGeom>
              <a:rect b="b" l="l" r="r" t="t"/>
              <a:pathLst>
                <a:path extrusionOk="0" h="639" w="3369">
                  <a:moveTo>
                    <a:pt x="315" y="1"/>
                  </a:moveTo>
                  <a:cubicBezTo>
                    <a:pt x="147" y="1"/>
                    <a:pt x="0" y="148"/>
                    <a:pt x="0" y="324"/>
                  </a:cubicBezTo>
                  <a:cubicBezTo>
                    <a:pt x="0" y="492"/>
                    <a:pt x="147" y="639"/>
                    <a:pt x="315" y="639"/>
                  </a:cubicBezTo>
                  <a:lnTo>
                    <a:pt x="3054" y="639"/>
                  </a:lnTo>
                  <a:cubicBezTo>
                    <a:pt x="3231" y="639"/>
                    <a:pt x="3369" y="492"/>
                    <a:pt x="3369" y="324"/>
                  </a:cubicBezTo>
                  <a:cubicBezTo>
                    <a:pt x="3369" y="148"/>
                    <a:pt x="3231" y="1"/>
                    <a:pt x="3054" y="1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3"/>
            <p:cNvSpPr/>
            <p:nvPr/>
          </p:nvSpPr>
          <p:spPr>
            <a:xfrm>
              <a:off x="7223082" y="1458364"/>
              <a:ext cx="135383" cy="25276"/>
            </a:xfrm>
            <a:custGeom>
              <a:rect b="b" l="l" r="r" t="t"/>
              <a:pathLst>
                <a:path extrusionOk="0" h="629" w="3369">
                  <a:moveTo>
                    <a:pt x="315" y="0"/>
                  </a:moveTo>
                  <a:cubicBezTo>
                    <a:pt x="147" y="0"/>
                    <a:pt x="0" y="138"/>
                    <a:pt x="0" y="315"/>
                  </a:cubicBezTo>
                  <a:cubicBezTo>
                    <a:pt x="0" y="491"/>
                    <a:pt x="147" y="629"/>
                    <a:pt x="315" y="629"/>
                  </a:cubicBezTo>
                  <a:lnTo>
                    <a:pt x="3054" y="629"/>
                  </a:lnTo>
                  <a:cubicBezTo>
                    <a:pt x="3231" y="629"/>
                    <a:pt x="3369" y="491"/>
                    <a:pt x="3369" y="315"/>
                  </a:cubicBezTo>
                  <a:cubicBezTo>
                    <a:pt x="3369" y="138"/>
                    <a:pt x="3231" y="0"/>
                    <a:pt x="3054" y="0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53"/>
            <p:cNvSpPr/>
            <p:nvPr/>
          </p:nvSpPr>
          <p:spPr>
            <a:xfrm>
              <a:off x="7223082" y="1509278"/>
              <a:ext cx="135383" cy="25317"/>
            </a:xfrm>
            <a:custGeom>
              <a:rect b="b" l="l" r="r" t="t"/>
              <a:pathLst>
                <a:path extrusionOk="0" h="630" w="3369">
                  <a:moveTo>
                    <a:pt x="315" y="1"/>
                  </a:moveTo>
                  <a:cubicBezTo>
                    <a:pt x="147" y="1"/>
                    <a:pt x="0" y="138"/>
                    <a:pt x="0" y="315"/>
                  </a:cubicBezTo>
                  <a:cubicBezTo>
                    <a:pt x="0" y="481"/>
                    <a:pt x="147" y="629"/>
                    <a:pt x="315" y="629"/>
                  </a:cubicBezTo>
                  <a:lnTo>
                    <a:pt x="3054" y="629"/>
                  </a:lnTo>
                  <a:cubicBezTo>
                    <a:pt x="3231" y="629"/>
                    <a:pt x="3369" y="481"/>
                    <a:pt x="3369" y="315"/>
                  </a:cubicBezTo>
                  <a:cubicBezTo>
                    <a:pt x="3369" y="138"/>
                    <a:pt x="3231" y="1"/>
                    <a:pt x="3054" y="1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53"/>
            <p:cNvSpPr/>
            <p:nvPr/>
          </p:nvSpPr>
          <p:spPr>
            <a:xfrm>
              <a:off x="7037953" y="1509278"/>
              <a:ext cx="25317" cy="25317"/>
            </a:xfrm>
            <a:custGeom>
              <a:rect b="b" l="l" r="r" t="t"/>
              <a:pathLst>
                <a:path extrusionOk="0" h="630" w="630">
                  <a:moveTo>
                    <a:pt x="315" y="1"/>
                  </a:moveTo>
                  <a:cubicBezTo>
                    <a:pt x="138" y="1"/>
                    <a:pt x="0" y="138"/>
                    <a:pt x="0" y="315"/>
                  </a:cubicBezTo>
                  <a:cubicBezTo>
                    <a:pt x="0" y="481"/>
                    <a:pt x="138" y="629"/>
                    <a:pt x="315" y="629"/>
                  </a:cubicBezTo>
                  <a:cubicBezTo>
                    <a:pt x="492" y="629"/>
                    <a:pt x="629" y="481"/>
                    <a:pt x="629" y="315"/>
                  </a:cubicBezTo>
                  <a:cubicBezTo>
                    <a:pt x="629" y="138"/>
                    <a:pt x="492" y="1"/>
                    <a:pt x="315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53"/>
            <p:cNvSpPr/>
            <p:nvPr/>
          </p:nvSpPr>
          <p:spPr>
            <a:xfrm>
              <a:off x="7088866" y="1509278"/>
              <a:ext cx="25317" cy="25317"/>
            </a:xfrm>
            <a:custGeom>
              <a:rect b="b" l="l" r="r" t="t"/>
              <a:pathLst>
                <a:path extrusionOk="0" h="630" w="630">
                  <a:moveTo>
                    <a:pt x="315" y="1"/>
                  </a:moveTo>
                  <a:cubicBezTo>
                    <a:pt x="138" y="1"/>
                    <a:pt x="1" y="138"/>
                    <a:pt x="1" y="315"/>
                  </a:cubicBezTo>
                  <a:cubicBezTo>
                    <a:pt x="1" y="481"/>
                    <a:pt x="138" y="629"/>
                    <a:pt x="315" y="629"/>
                  </a:cubicBezTo>
                  <a:cubicBezTo>
                    <a:pt x="482" y="629"/>
                    <a:pt x="629" y="481"/>
                    <a:pt x="629" y="315"/>
                  </a:cubicBezTo>
                  <a:cubicBezTo>
                    <a:pt x="629" y="138"/>
                    <a:pt x="482" y="1"/>
                    <a:pt x="315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53"/>
            <p:cNvSpPr/>
            <p:nvPr/>
          </p:nvSpPr>
          <p:spPr>
            <a:xfrm>
              <a:off x="7139418" y="1509278"/>
              <a:ext cx="25276" cy="25317"/>
            </a:xfrm>
            <a:custGeom>
              <a:rect b="b" l="l" r="r" t="t"/>
              <a:pathLst>
                <a:path extrusionOk="0" h="630" w="629">
                  <a:moveTo>
                    <a:pt x="314" y="1"/>
                  </a:moveTo>
                  <a:cubicBezTo>
                    <a:pt x="138" y="1"/>
                    <a:pt x="0" y="138"/>
                    <a:pt x="0" y="315"/>
                  </a:cubicBezTo>
                  <a:cubicBezTo>
                    <a:pt x="0" y="481"/>
                    <a:pt x="138" y="629"/>
                    <a:pt x="314" y="629"/>
                  </a:cubicBezTo>
                  <a:cubicBezTo>
                    <a:pt x="491" y="629"/>
                    <a:pt x="629" y="481"/>
                    <a:pt x="629" y="315"/>
                  </a:cubicBezTo>
                  <a:cubicBezTo>
                    <a:pt x="629" y="138"/>
                    <a:pt x="491" y="1"/>
                    <a:pt x="314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4"/>
          <p:cNvSpPr txBox="1"/>
          <p:nvPr>
            <p:ph type="title"/>
          </p:nvPr>
        </p:nvSpPr>
        <p:spPr>
          <a:xfrm>
            <a:off x="430850" y="289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List</a:t>
            </a:r>
            <a:endParaRPr/>
          </a:p>
        </p:txBody>
      </p:sp>
      <p:sp>
        <p:nvSpPr>
          <p:cNvPr id="807" name="Google Shape;807;p54"/>
          <p:cNvSpPr txBox="1"/>
          <p:nvPr>
            <p:ph idx="5" type="subTitle"/>
          </p:nvPr>
        </p:nvSpPr>
        <p:spPr>
          <a:xfrm>
            <a:off x="455150" y="1269175"/>
            <a:ext cx="7850400" cy="16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coverage with no architecture vocabulary was 80.9.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That coverage increased to 86.3% with the addition of only 300 words.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Over 4 semesters of 14 lessons each, that is an extra burden of only 5 extra words per lesson.</a:t>
            </a:r>
            <a:endParaRPr sz="1800"/>
          </a:p>
        </p:txBody>
      </p:sp>
      <p:sp>
        <p:nvSpPr>
          <p:cNvPr id="808" name="Google Shape;808;p54"/>
          <p:cNvSpPr/>
          <p:nvPr/>
        </p:nvSpPr>
        <p:spPr>
          <a:xfrm>
            <a:off x="328575" y="3338950"/>
            <a:ext cx="2679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54"/>
          <p:cNvSpPr txBox="1"/>
          <p:nvPr>
            <p:ph idx="7" type="subTitle"/>
          </p:nvPr>
        </p:nvSpPr>
        <p:spPr>
          <a:xfrm>
            <a:off x="427455" y="3339100"/>
            <a:ext cx="24186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Words in list</a:t>
            </a:r>
            <a:endParaRPr sz="1800"/>
          </a:p>
        </p:txBody>
      </p:sp>
      <p:sp>
        <p:nvSpPr>
          <p:cNvPr id="810" name="Google Shape;810;p54"/>
          <p:cNvSpPr/>
          <p:nvPr/>
        </p:nvSpPr>
        <p:spPr>
          <a:xfrm>
            <a:off x="328575" y="3812450"/>
            <a:ext cx="2679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54"/>
          <p:cNvSpPr txBox="1"/>
          <p:nvPr>
            <p:ph idx="7" type="subTitle"/>
          </p:nvPr>
        </p:nvSpPr>
        <p:spPr>
          <a:xfrm>
            <a:off x="427455" y="3812600"/>
            <a:ext cx="24186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Coverage Change</a:t>
            </a:r>
            <a:endParaRPr sz="1800"/>
          </a:p>
        </p:txBody>
      </p:sp>
      <p:sp>
        <p:nvSpPr>
          <p:cNvPr id="812" name="Google Shape;812;p54"/>
          <p:cNvSpPr txBox="1"/>
          <p:nvPr>
            <p:ph idx="2" type="subTitle"/>
          </p:nvPr>
        </p:nvSpPr>
        <p:spPr>
          <a:xfrm>
            <a:off x="3150900" y="3286025"/>
            <a:ext cx="49806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</a:t>
            </a:r>
            <a:r>
              <a:rPr lang="en" sz="1800"/>
              <a:t>00</a:t>
            </a:r>
            <a:endParaRPr sz="1800"/>
          </a:p>
        </p:txBody>
      </p:sp>
      <p:sp>
        <p:nvSpPr>
          <p:cNvPr id="813" name="Google Shape;813;p54"/>
          <p:cNvSpPr txBox="1"/>
          <p:nvPr>
            <p:ph idx="2" type="subTitle"/>
          </p:nvPr>
        </p:nvSpPr>
        <p:spPr>
          <a:xfrm>
            <a:off x="3150900" y="3759525"/>
            <a:ext cx="49806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Increased 5.4% - from 75% to 82%</a:t>
            </a:r>
            <a:endParaRPr sz="1800"/>
          </a:p>
        </p:txBody>
      </p:sp>
      <p:grpSp>
        <p:nvGrpSpPr>
          <p:cNvPr id="814" name="Google Shape;814;p54"/>
          <p:cNvGrpSpPr/>
          <p:nvPr/>
        </p:nvGrpSpPr>
        <p:grpSpPr>
          <a:xfrm>
            <a:off x="5475048" y="92863"/>
            <a:ext cx="967341" cy="966341"/>
            <a:chOff x="6975989" y="1306025"/>
            <a:chExt cx="433435" cy="432987"/>
          </a:xfrm>
        </p:grpSpPr>
        <p:sp>
          <p:nvSpPr>
            <p:cNvPr id="815" name="Google Shape;815;p54"/>
            <p:cNvSpPr/>
            <p:nvPr/>
          </p:nvSpPr>
          <p:spPr>
            <a:xfrm>
              <a:off x="6989008" y="1318643"/>
              <a:ext cx="407757" cy="323288"/>
            </a:xfrm>
            <a:custGeom>
              <a:rect b="b" l="l" r="r" t="t"/>
              <a:pathLst>
                <a:path extrusionOk="0" h="8045" w="10147">
                  <a:moveTo>
                    <a:pt x="629" y="0"/>
                  </a:moveTo>
                  <a:cubicBezTo>
                    <a:pt x="276" y="0"/>
                    <a:pt x="1" y="286"/>
                    <a:pt x="1" y="639"/>
                  </a:cubicBezTo>
                  <a:lnTo>
                    <a:pt x="1" y="7416"/>
                  </a:lnTo>
                  <a:cubicBezTo>
                    <a:pt x="1" y="7760"/>
                    <a:pt x="276" y="8045"/>
                    <a:pt x="629" y="8045"/>
                  </a:cubicBezTo>
                  <a:lnTo>
                    <a:pt x="9508" y="8045"/>
                  </a:lnTo>
                  <a:cubicBezTo>
                    <a:pt x="9862" y="8045"/>
                    <a:pt x="10147" y="7760"/>
                    <a:pt x="10147" y="7416"/>
                  </a:cubicBezTo>
                  <a:lnTo>
                    <a:pt x="10147" y="639"/>
                  </a:lnTo>
                  <a:cubicBezTo>
                    <a:pt x="10147" y="286"/>
                    <a:pt x="9862" y="0"/>
                    <a:pt x="9508" y="0"/>
                  </a:cubicBezTo>
                  <a:close/>
                </a:path>
              </a:pathLst>
            </a:custGeom>
            <a:solidFill>
              <a:srgbClr val="00BD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54"/>
            <p:cNvSpPr/>
            <p:nvPr/>
          </p:nvSpPr>
          <p:spPr>
            <a:xfrm>
              <a:off x="7192663" y="1318643"/>
              <a:ext cx="204100" cy="323288"/>
            </a:xfrm>
            <a:custGeom>
              <a:rect b="b" l="l" r="r" t="t"/>
              <a:pathLst>
                <a:path extrusionOk="0" h="8045" w="5079">
                  <a:moveTo>
                    <a:pt x="1" y="0"/>
                  </a:moveTo>
                  <a:lnTo>
                    <a:pt x="1" y="8045"/>
                  </a:lnTo>
                  <a:lnTo>
                    <a:pt x="4440" y="8045"/>
                  </a:lnTo>
                  <a:cubicBezTo>
                    <a:pt x="4794" y="8045"/>
                    <a:pt x="5079" y="7760"/>
                    <a:pt x="5079" y="7416"/>
                  </a:cubicBezTo>
                  <a:lnTo>
                    <a:pt x="5079" y="639"/>
                  </a:lnTo>
                  <a:cubicBezTo>
                    <a:pt x="5079" y="286"/>
                    <a:pt x="4794" y="0"/>
                    <a:pt x="4440" y="0"/>
                  </a:cubicBezTo>
                  <a:close/>
                </a:path>
              </a:pathLst>
            </a:custGeom>
            <a:solidFill>
              <a:srgbClr val="00AB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54"/>
            <p:cNvSpPr/>
            <p:nvPr/>
          </p:nvSpPr>
          <p:spPr>
            <a:xfrm>
              <a:off x="7077816" y="1629268"/>
              <a:ext cx="230139" cy="97127"/>
            </a:xfrm>
            <a:custGeom>
              <a:rect b="b" l="l" r="r" t="t"/>
              <a:pathLst>
                <a:path extrusionOk="0" h="2417" w="5727">
                  <a:moveTo>
                    <a:pt x="1572" y="0"/>
                  </a:moveTo>
                  <a:cubicBezTo>
                    <a:pt x="1405" y="0"/>
                    <a:pt x="1258" y="138"/>
                    <a:pt x="1258" y="315"/>
                  </a:cubicBezTo>
                  <a:lnTo>
                    <a:pt x="1258" y="374"/>
                  </a:lnTo>
                  <a:cubicBezTo>
                    <a:pt x="1258" y="1130"/>
                    <a:pt x="845" y="1797"/>
                    <a:pt x="167" y="2142"/>
                  </a:cubicBezTo>
                  <a:cubicBezTo>
                    <a:pt x="60" y="2190"/>
                    <a:pt x="1" y="2299"/>
                    <a:pt x="1" y="2417"/>
                  </a:cubicBezTo>
                  <a:lnTo>
                    <a:pt x="5727" y="2417"/>
                  </a:lnTo>
                  <a:cubicBezTo>
                    <a:pt x="5727" y="2299"/>
                    <a:pt x="5658" y="2190"/>
                    <a:pt x="5550" y="2142"/>
                  </a:cubicBezTo>
                  <a:cubicBezTo>
                    <a:pt x="4872" y="1797"/>
                    <a:pt x="4460" y="1130"/>
                    <a:pt x="4460" y="374"/>
                  </a:cubicBezTo>
                  <a:lnTo>
                    <a:pt x="4460" y="315"/>
                  </a:lnTo>
                  <a:cubicBezTo>
                    <a:pt x="4460" y="138"/>
                    <a:pt x="4322" y="0"/>
                    <a:pt x="414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4"/>
            <p:cNvSpPr/>
            <p:nvPr/>
          </p:nvSpPr>
          <p:spPr>
            <a:xfrm>
              <a:off x="7192663" y="1629268"/>
              <a:ext cx="115291" cy="97127"/>
            </a:xfrm>
            <a:custGeom>
              <a:rect b="b" l="l" r="r" t="t"/>
              <a:pathLst>
                <a:path extrusionOk="0" h="2417" w="2869">
                  <a:moveTo>
                    <a:pt x="1" y="0"/>
                  </a:moveTo>
                  <a:lnTo>
                    <a:pt x="1" y="2417"/>
                  </a:lnTo>
                  <a:lnTo>
                    <a:pt x="2869" y="2417"/>
                  </a:lnTo>
                  <a:cubicBezTo>
                    <a:pt x="2869" y="2299"/>
                    <a:pt x="2800" y="2190"/>
                    <a:pt x="2692" y="2142"/>
                  </a:cubicBezTo>
                  <a:cubicBezTo>
                    <a:pt x="2014" y="1797"/>
                    <a:pt x="1602" y="1130"/>
                    <a:pt x="1602" y="374"/>
                  </a:cubicBezTo>
                  <a:lnTo>
                    <a:pt x="1602" y="315"/>
                  </a:lnTo>
                  <a:cubicBezTo>
                    <a:pt x="1602" y="138"/>
                    <a:pt x="1464" y="0"/>
                    <a:pt x="1288" y="0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54"/>
            <p:cNvSpPr/>
            <p:nvPr/>
          </p:nvSpPr>
          <p:spPr>
            <a:xfrm>
              <a:off x="6975989" y="1306025"/>
              <a:ext cx="433435" cy="348565"/>
            </a:xfrm>
            <a:custGeom>
              <a:rect b="b" l="l" r="r" t="t"/>
              <a:pathLst>
                <a:path extrusionOk="0" h="8674" w="10786">
                  <a:moveTo>
                    <a:pt x="9832" y="639"/>
                  </a:moveTo>
                  <a:cubicBezTo>
                    <a:pt x="10009" y="639"/>
                    <a:pt x="10146" y="776"/>
                    <a:pt x="10146" y="953"/>
                  </a:cubicBezTo>
                  <a:lnTo>
                    <a:pt x="10146" y="6630"/>
                  </a:lnTo>
                  <a:lnTo>
                    <a:pt x="5707" y="6630"/>
                  </a:lnTo>
                  <a:lnTo>
                    <a:pt x="5393" y="6944"/>
                  </a:lnTo>
                  <a:lnTo>
                    <a:pt x="5078" y="6630"/>
                  </a:lnTo>
                  <a:lnTo>
                    <a:pt x="639" y="6630"/>
                  </a:lnTo>
                  <a:lnTo>
                    <a:pt x="639" y="953"/>
                  </a:lnTo>
                  <a:cubicBezTo>
                    <a:pt x="639" y="776"/>
                    <a:pt x="776" y="639"/>
                    <a:pt x="953" y="639"/>
                  </a:cubicBezTo>
                  <a:close/>
                  <a:moveTo>
                    <a:pt x="953" y="0"/>
                  </a:moveTo>
                  <a:cubicBezTo>
                    <a:pt x="433" y="0"/>
                    <a:pt x="1" y="432"/>
                    <a:pt x="1" y="953"/>
                  </a:cubicBezTo>
                  <a:lnTo>
                    <a:pt x="1" y="7730"/>
                  </a:lnTo>
                  <a:cubicBezTo>
                    <a:pt x="1" y="8250"/>
                    <a:pt x="433" y="8673"/>
                    <a:pt x="953" y="8673"/>
                  </a:cubicBezTo>
                  <a:lnTo>
                    <a:pt x="9832" y="8673"/>
                  </a:lnTo>
                  <a:cubicBezTo>
                    <a:pt x="10353" y="8673"/>
                    <a:pt x="10785" y="8250"/>
                    <a:pt x="10785" y="7730"/>
                  </a:cubicBezTo>
                  <a:lnTo>
                    <a:pt x="10785" y="953"/>
                  </a:lnTo>
                  <a:cubicBezTo>
                    <a:pt x="10785" y="432"/>
                    <a:pt x="10353" y="0"/>
                    <a:pt x="9832" y="0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54"/>
            <p:cNvSpPr/>
            <p:nvPr/>
          </p:nvSpPr>
          <p:spPr>
            <a:xfrm>
              <a:off x="7192663" y="1306025"/>
              <a:ext cx="216758" cy="348565"/>
            </a:xfrm>
            <a:custGeom>
              <a:rect b="b" l="l" r="r" t="t"/>
              <a:pathLst>
                <a:path extrusionOk="0" h="8674" w="5394">
                  <a:moveTo>
                    <a:pt x="1" y="0"/>
                  </a:moveTo>
                  <a:lnTo>
                    <a:pt x="1" y="639"/>
                  </a:lnTo>
                  <a:lnTo>
                    <a:pt x="4440" y="639"/>
                  </a:lnTo>
                  <a:cubicBezTo>
                    <a:pt x="4617" y="639"/>
                    <a:pt x="4754" y="776"/>
                    <a:pt x="4754" y="953"/>
                  </a:cubicBezTo>
                  <a:lnTo>
                    <a:pt x="4754" y="6630"/>
                  </a:lnTo>
                  <a:lnTo>
                    <a:pt x="315" y="6630"/>
                  </a:lnTo>
                  <a:lnTo>
                    <a:pt x="1" y="6944"/>
                  </a:lnTo>
                  <a:lnTo>
                    <a:pt x="1" y="8673"/>
                  </a:lnTo>
                  <a:lnTo>
                    <a:pt x="4440" y="8673"/>
                  </a:lnTo>
                  <a:cubicBezTo>
                    <a:pt x="4961" y="8673"/>
                    <a:pt x="5393" y="8250"/>
                    <a:pt x="5393" y="7730"/>
                  </a:cubicBezTo>
                  <a:lnTo>
                    <a:pt x="5393" y="953"/>
                  </a:lnTo>
                  <a:cubicBezTo>
                    <a:pt x="5393" y="432"/>
                    <a:pt x="4961" y="0"/>
                    <a:pt x="444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54"/>
            <p:cNvSpPr/>
            <p:nvPr/>
          </p:nvSpPr>
          <p:spPr>
            <a:xfrm>
              <a:off x="7180045" y="1572448"/>
              <a:ext cx="25276" cy="38296"/>
            </a:xfrm>
            <a:custGeom>
              <a:rect b="b" l="l" r="r" t="t"/>
              <a:pathLst>
                <a:path extrusionOk="0" h="953" w="629">
                  <a:moveTo>
                    <a:pt x="0" y="0"/>
                  </a:moveTo>
                  <a:lnTo>
                    <a:pt x="0" y="638"/>
                  </a:lnTo>
                  <a:cubicBezTo>
                    <a:pt x="0" y="805"/>
                    <a:pt x="138" y="952"/>
                    <a:pt x="315" y="952"/>
                  </a:cubicBezTo>
                  <a:cubicBezTo>
                    <a:pt x="491" y="952"/>
                    <a:pt x="629" y="805"/>
                    <a:pt x="629" y="638"/>
                  </a:cubicBezTo>
                  <a:lnTo>
                    <a:pt x="62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54"/>
            <p:cNvSpPr/>
            <p:nvPr/>
          </p:nvSpPr>
          <p:spPr>
            <a:xfrm>
              <a:off x="7043900" y="1713736"/>
              <a:ext cx="297610" cy="25276"/>
            </a:xfrm>
            <a:custGeom>
              <a:rect b="b" l="l" r="r" t="t"/>
              <a:pathLst>
                <a:path extrusionOk="0" h="629" w="7406">
                  <a:moveTo>
                    <a:pt x="314" y="0"/>
                  </a:moveTo>
                  <a:cubicBezTo>
                    <a:pt x="138" y="0"/>
                    <a:pt x="0" y="147"/>
                    <a:pt x="0" y="315"/>
                  </a:cubicBezTo>
                  <a:cubicBezTo>
                    <a:pt x="0" y="491"/>
                    <a:pt x="138" y="629"/>
                    <a:pt x="314" y="629"/>
                  </a:cubicBezTo>
                  <a:lnTo>
                    <a:pt x="7091" y="629"/>
                  </a:lnTo>
                  <a:cubicBezTo>
                    <a:pt x="7268" y="629"/>
                    <a:pt x="7406" y="491"/>
                    <a:pt x="7406" y="315"/>
                  </a:cubicBezTo>
                  <a:cubicBezTo>
                    <a:pt x="7406" y="147"/>
                    <a:pt x="7268" y="0"/>
                    <a:pt x="7091" y="0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54"/>
            <p:cNvSpPr/>
            <p:nvPr/>
          </p:nvSpPr>
          <p:spPr>
            <a:xfrm>
              <a:off x="7192663" y="1572448"/>
              <a:ext cx="12658" cy="38296"/>
            </a:xfrm>
            <a:custGeom>
              <a:rect b="b" l="l" r="r" t="t"/>
              <a:pathLst>
                <a:path extrusionOk="0" h="953" w="315">
                  <a:moveTo>
                    <a:pt x="1" y="0"/>
                  </a:moveTo>
                  <a:lnTo>
                    <a:pt x="1" y="952"/>
                  </a:lnTo>
                  <a:cubicBezTo>
                    <a:pt x="177" y="952"/>
                    <a:pt x="315" y="805"/>
                    <a:pt x="315" y="638"/>
                  </a:cubicBezTo>
                  <a:lnTo>
                    <a:pt x="315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54"/>
            <p:cNvSpPr/>
            <p:nvPr/>
          </p:nvSpPr>
          <p:spPr>
            <a:xfrm>
              <a:off x="7192663" y="1713736"/>
              <a:ext cx="148845" cy="25276"/>
            </a:xfrm>
            <a:custGeom>
              <a:rect b="b" l="l" r="r" t="t"/>
              <a:pathLst>
                <a:path extrusionOk="0" h="629" w="3704">
                  <a:moveTo>
                    <a:pt x="1" y="0"/>
                  </a:moveTo>
                  <a:lnTo>
                    <a:pt x="1" y="629"/>
                  </a:lnTo>
                  <a:lnTo>
                    <a:pt x="3389" y="629"/>
                  </a:lnTo>
                  <a:cubicBezTo>
                    <a:pt x="3566" y="629"/>
                    <a:pt x="3704" y="491"/>
                    <a:pt x="3704" y="315"/>
                  </a:cubicBezTo>
                  <a:cubicBezTo>
                    <a:pt x="3704" y="147"/>
                    <a:pt x="3566" y="0"/>
                    <a:pt x="33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54"/>
            <p:cNvSpPr/>
            <p:nvPr/>
          </p:nvSpPr>
          <p:spPr>
            <a:xfrm>
              <a:off x="7026902" y="1356939"/>
              <a:ext cx="148845" cy="126703"/>
            </a:xfrm>
            <a:custGeom>
              <a:rect b="b" l="l" r="r" t="t"/>
              <a:pathLst>
                <a:path extrusionOk="0" h="3153" w="3704">
                  <a:moveTo>
                    <a:pt x="315" y="0"/>
                  </a:moveTo>
                  <a:cubicBezTo>
                    <a:pt x="138" y="0"/>
                    <a:pt x="0" y="138"/>
                    <a:pt x="0" y="315"/>
                  </a:cubicBezTo>
                  <a:lnTo>
                    <a:pt x="0" y="2839"/>
                  </a:lnTo>
                  <a:cubicBezTo>
                    <a:pt x="0" y="3015"/>
                    <a:pt x="138" y="3153"/>
                    <a:pt x="315" y="3153"/>
                  </a:cubicBezTo>
                  <a:lnTo>
                    <a:pt x="3389" y="3153"/>
                  </a:lnTo>
                  <a:cubicBezTo>
                    <a:pt x="3566" y="3153"/>
                    <a:pt x="3704" y="3015"/>
                    <a:pt x="3704" y="2839"/>
                  </a:cubicBezTo>
                  <a:lnTo>
                    <a:pt x="3704" y="315"/>
                  </a:lnTo>
                  <a:cubicBezTo>
                    <a:pt x="3704" y="138"/>
                    <a:pt x="3566" y="0"/>
                    <a:pt x="3389" y="0"/>
                  </a:cubicBezTo>
                  <a:close/>
                </a:path>
              </a:pathLst>
            </a:custGeom>
            <a:solidFill>
              <a:srgbClr val="FF5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54"/>
            <p:cNvSpPr/>
            <p:nvPr/>
          </p:nvSpPr>
          <p:spPr>
            <a:xfrm>
              <a:off x="7223082" y="1356939"/>
              <a:ext cx="135383" cy="25276"/>
            </a:xfrm>
            <a:custGeom>
              <a:rect b="b" l="l" r="r" t="t"/>
              <a:pathLst>
                <a:path extrusionOk="0" h="629" w="3369">
                  <a:moveTo>
                    <a:pt x="315" y="0"/>
                  </a:moveTo>
                  <a:cubicBezTo>
                    <a:pt x="147" y="0"/>
                    <a:pt x="0" y="138"/>
                    <a:pt x="0" y="315"/>
                  </a:cubicBezTo>
                  <a:cubicBezTo>
                    <a:pt x="0" y="491"/>
                    <a:pt x="147" y="629"/>
                    <a:pt x="315" y="629"/>
                  </a:cubicBezTo>
                  <a:lnTo>
                    <a:pt x="3054" y="629"/>
                  </a:lnTo>
                  <a:cubicBezTo>
                    <a:pt x="3231" y="629"/>
                    <a:pt x="3369" y="491"/>
                    <a:pt x="3369" y="315"/>
                  </a:cubicBezTo>
                  <a:cubicBezTo>
                    <a:pt x="3369" y="138"/>
                    <a:pt x="3231" y="0"/>
                    <a:pt x="3054" y="0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4"/>
            <p:cNvSpPr/>
            <p:nvPr/>
          </p:nvSpPr>
          <p:spPr>
            <a:xfrm>
              <a:off x="7223082" y="1407450"/>
              <a:ext cx="135383" cy="25678"/>
            </a:xfrm>
            <a:custGeom>
              <a:rect b="b" l="l" r="r" t="t"/>
              <a:pathLst>
                <a:path extrusionOk="0" h="639" w="3369">
                  <a:moveTo>
                    <a:pt x="315" y="1"/>
                  </a:moveTo>
                  <a:cubicBezTo>
                    <a:pt x="147" y="1"/>
                    <a:pt x="0" y="148"/>
                    <a:pt x="0" y="324"/>
                  </a:cubicBezTo>
                  <a:cubicBezTo>
                    <a:pt x="0" y="492"/>
                    <a:pt x="147" y="639"/>
                    <a:pt x="315" y="639"/>
                  </a:cubicBezTo>
                  <a:lnTo>
                    <a:pt x="3054" y="639"/>
                  </a:lnTo>
                  <a:cubicBezTo>
                    <a:pt x="3231" y="639"/>
                    <a:pt x="3369" y="492"/>
                    <a:pt x="3369" y="324"/>
                  </a:cubicBezTo>
                  <a:cubicBezTo>
                    <a:pt x="3369" y="148"/>
                    <a:pt x="3231" y="1"/>
                    <a:pt x="3054" y="1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54"/>
            <p:cNvSpPr/>
            <p:nvPr/>
          </p:nvSpPr>
          <p:spPr>
            <a:xfrm>
              <a:off x="7223082" y="1458364"/>
              <a:ext cx="135383" cy="25276"/>
            </a:xfrm>
            <a:custGeom>
              <a:rect b="b" l="l" r="r" t="t"/>
              <a:pathLst>
                <a:path extrusionOk="0" h="629" w="3369">
                  <a:moveTo>
                    <a:pt x="315" y="0"/>
                  </a:moveTo>
                  <a:cubicBezTo>
                    <a:pt x="147" y="0"/>
                    <a:pt x="0" y="138"/>
                    <a:pt x="0" y="315"/>
                  </a:cubicBezTo>
                  <a:cubicBezTo>
                    <a:pt x="0" y="491"/>
                    <a:pt x="147" y="629"/>
                    <a:pt x="315" y="629"/>
                  </a:cubicBezTo>
                  <a:lnTo>
                    <a:pt x="3054" y="629"/>
                  </a:lnTo>
                  <a:cubicBezTo>
                    <a:pt x="3231" y="629"/>
                    <a:pt x="3369" y="491"/>
                    <a:pt x="3369" y="315"/>
                  </a:cubicBezTo>
                  <a:cubicBezTo>
                    <a:pt x="3369" y="138"/>
                    <a:pt x="3231" y="0"/>
                    <a:pt x="3054" y="0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54"/>
            <p:cNvSpPr/>
            <p:nvPr/>
          </p:nvSpPr>
          <p:spPr>
            <a:xfrm>
              <a:off x="7223082" y="1509278"/>
              <a:ext cx="135383" cy="25317"/>
            </a:xfrm>
            <a:custGeom>
              <a:rect b="b" l="l" r="r" t="t"/>
              <a:pathLst>
                <a:path extrusionOk="0" h="630" w="3369">
                  <a:moveTo>
                    <a:pt x="315" y="1"/>
                  </a:moveTo>
                  <a:cubicBezTo>
                    <a:pt x="147" y="1"/>
                    <a:pt x="0" y="138"/>
                    <a:pt x="0" y="315"/>
                  </a:cubicBezTo>
                  <a:cubicBezTo>
                    <a:pt x="0" y="481"/>
                    <a:pt x="147" y="629"/>
                    <a:pt x="315" y="629"/>
                  </a:cubicBezTo>
                  <a:lnTo>
                    <a:pt x="3054" y="629"/>
                  </a:lnTo>
                  <a:cubicBezTo>
                    <a:pt x="3231" y="629"/>
                    <a:pt x="3369" y="481"/>
                    <a:pt x="3369" y="315"/>
                  </a:cubicBezTo>
                  <a:cubicBezTo>
                    <a:pt x="3369" y="138"/>
                    <a:pt x="3231" y="1"/>
                    <a:pt x="3054" y="1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54"/>
            <p:cNvSpPr/>
            <p:nvPr/>
          </p:nvSpPr>
          <p:spPr>
            <a:xfrm>
              <a:off x="7037953" y="1509278"/>
              <a:ext cx="25317" cy="25317"/>
            </a:xfrm>
            <a:custGeom>
              <a:rect b="b" l="l" r="r" t="t"/>
              <a:pathLst>
                <a:path extrusionOk="0" h="630" w="630">
                  <a:moveTo>
                    <a:pt x="315" y="1"/>
                  </a:moveTo>
                  <a:cubicBezTo>
                    <a:pt x="138" y="1"/>
                    <a:pt x="0" y="138"/>
                    <a:pt x="0" y="315"/>
                  </a:cubicBezTo>
                  <a:cubicBezTo>
                    <a:pt x="0" y="481"/>
                    <a:pt x="138" y="629"/>
                    <a:pt x="315" y="629"/>
                  </a:cubicBezTo>
                  <a:cubicBezTo>
                    <a:pt x="492" y="629"/>
                    <a:pt x="629" y="481"/>
                    <a:pt x="629" y="315"/>
                  </a:cubicBezTo>
                  <a:cubicBezTo>
                    <a:pt x="629" y="138"/>
                    <a:pt x="492" y="1"/>
                    <a:pt x="315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4"/>
            <p:cNvSpPr/>
            <p:nvPr/>
          </p:nvSpPr>
          <p:spPr>
            <a:xfrm>
              <a:off x="7088866" y="1509278"/>
              <a:ext cx="25317" cy="25317"/>
            </a:xfrm>
            <a:custGeom>
              <a:rect b="b" l="l" r="r" t="t"/>
              <a:pathLst>
                <a:path extrusionOk="0" h="630" w="630">
                  <a:moveTo>
                    <a:pt x="315" y="1"/>
                  </a:moveTo>
                  <a:cubicBezTo>
                    <a:pt x="138" y="1"/>
                    <a:pt x="1" y="138"/>
                    <a:pt x="1" y="315"/>
                  </a:cubicBezTo>
                  <a:cubicBezTo>
                    <a:pt x="1" y="481"/>
                    <a:pt x="138" y="629"/>
                    <a:pt x="315" y="629"/>
                  </a:cubicBezTo>
                  <a:cubicBezTo>
                    <a:pt x="482" y="629"/>
                    <a:pt x="629" y="481"/>
                    <a:pt x="629" y="315"/>
                  </a:cubicBezTo>
                  <a:cubicBezTo>
                    <a:pt x="629" y="138"/>
                    <a:pt x="482" y="1"/>
                    <a:pt x="315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54"/>
            <p:cNvSpPr/>
            <p:nvPr/>
          </p:nvSpPr>
          <p:spPr>
            <a:xfrm>
              <a:off x="7139418" y="1509278"/>
              <a:ext cx="25276" cy="25317"/>
            </a:xfrm>
            <a:custGeom>
              <a:rect b="b" l="l" r="r" t="t"/>
              <a:pathLst>
                <a:path extrusionOk="0" h="630" w="629">
                  <a:moveTo>
                    <a:pt x="314" y="1"/>
                  </a:moveTo>
                  <a:cubicBezTo>
                    <a:pt x="138" y="1"/>
                    <a:pt x="0" y="138"/>
                    <a:pt x="0" y="315"/>
                  </a:cubicBezTo>
                  <a:cubicBezTo>
                    <a:pt x="0" y="481"/>
                    <a:pt x="138" y="629"/>
                    <a:pt x="314" y="629"/>
                  </a:cubicBezTo>
                  <a:cubicBezTo>
                    <a:pt x="491" y="629"/>
                    <a:pt x="629" y="481"/>
                    <a:pt x="629" y="315"/>
                  </a:cubicBezTo>
                  <a:cubicBezTo>
                    <a:pt x="629" y="138"/>
                    <a:pt x="491" y="1"/>
                    <a:pt x="314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55"/>
          <p:cNvSpPr/>
          <p:nvPr/>
        </p:nvSpPr>
        <p:spPr>
          <a:xfrm>
            <a:off x="3488400" y="1512750"/>
            <a:ext cx="2271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5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Remarks</a:t>
            </a:r>
            <a:endParaRPr/>
          </a:p>
        </p:txBody>
      </p:sp>
      <p:sp>
        <p:nvSpPr>
          <p:cNvPr id="839" name="Google Shape;839;p55"/>
          <p:cNvSpPr txBox="1"/>
          <p:nvPr>
            <p:ph idx="3" type="subTitle"/>
          </p:nvPr>
        </p:nvSpPr>
        <p:spPr>
          <a:xfrm>
            <a:off x="598650" y="1965575"/>
            <a:ext cx="8034000" cy="18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not a one-off process.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should continue to add to the corpus, test out </a:t>
            </a:r>
            <a:r>
              <a:rPr lang="en"/>
              <a:t>methods</a:t>
            </a:r>
            <a:r>
              <a:rPr lang="en"/>
              <a:t> of gaining maximum coverage for minimal vocabulary learning burden on students and class time.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long as it benefits the students in their goals of functioning in an international realm.</a:t>
            </a:r>
            <a:endParaRPr/>
          </a:p>
        </p:txBody>
      </p:sp>
      <p:sp>
        <p:nvSpPr>
          <p:cNvPr id="840" name="Google Shape;840;p55"/>
          <p:cNvSpPr txBox="1"/>
          <p:nvPr>
            <p:ph idx="4" type="subTitle"/>
          </p:nvPr>
        </p:nvSpPr>
        <p:spPr>
          <a:xfrm>
            <a:off x="3436350" y="1512900"/>
            <a:ext cx="23586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Development</a:t>
            </a:r>
            <a:endParaRPr sz="1900"/>
          </a:p>
        </p:txBody>
      </p:sp>
      <p:sp>
        <p:nvSpPr>
          <p:cNvPr id="841" name="Google Shape;841;p55"/>
          <p:cNvSpPr/>
          <p:nvPr/>
        </p:nvSpPr>
        <p:spPr>
          <a:xfrm>
            <a:off x="3480000" y="3453750"/>
            <a:ext cx="2271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55"/>
          <p:cNvSpPr txBox="1"/>
          <p:nvPr>
            <p:ph idx="3" type="subTitle"/>
          </p:nvPr>
        </p:nvSpPr>
        <p:spPr>
          <a:xfrm>
            <a:off x="1173600" y="3879100"/>
            <a:ext cx="6884100" cy="7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created this corpus using only textbooks.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only one register that students will need to learn, but it is one that is easy to access.</a:t>
            </a:r>
            <a:endParaRPr/>
          </a:p>
        </p:txBody>
      </p:sp>
      <p:sp>
        <p:nvSpPr>
          <p:cNvPr id="843" name="Google Shape;843;p55"/>
          <p:cNvSpPr txBox="1"/>
          <p:nvPr>
            <p:ph idx="4" type="subTitle"/>
          </p:nvPr>
        </p:nvSpPr>
        <p:spPr>
          <a:xfrm>
            <a:off x="3427950" y="3453900"/>
            <a:ext cx="23586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56"/>
          <p:cNvSpPr/>
          <p:nvPr/>
        </p:nvSpPr>
        <p:spPr>
          <a:xfrm>
            <a:off x="3539700" y="3262400"/>
            <a:ext cx="20646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56"/>
          <p:cNvSpPr/>
          <p:nvPr/>
        </p:nvSpPr>
        <p:spPr>
          <a:xfrm>
            <a:off x="6256050" y="3262400"/>
            <a:ext cx="20646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56"/>
          <p:cNvSpPr/>
          <p:nvPr/>
        </p:nvSpPr>
        <p:spPr>
          <a:xfrm>
            <a:off x="823350" y="3262400"/>
            <a:ext cx="20646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5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Remarks</a:t>
            </a:r>
            <a:endParaRPr/>
          </a:p>
        </p:txBody>
      </p:sp>
      <p:sp>
        <p:nvSpPr>
          <p:cNvPr id="852" name="Google Shape;852;p56"/>
          <p:cNvSpPr txBox="1"/>
          <p:nvPr>
            <p:ph idx="1" type="subTitle"/>
          </p:nvPr>
        </p:nvSpPr>
        <p:spPr>
          <a:xfrm>
            <a:off x="522300" y="3723000"/>
            <a:ext cx="2666700" cy="7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necessary to provide the students with the tools they need to work in their specific industry. </a:t>
            </a:r>
            <a:endParaRPr/>
          </a:p>
        </p:txBody>
      </p:sp>
      <p:sp>
        <p:nvSpPr>
          <p:cNvPr id="853" name="Google Shape;853;p56"/>
          <p:cNvSpPr txBox="1"/>
          <p:nvPr>
            <p:ph idx="2" type="subTitle"/>
          </p:nvPr>
        </p:nvSpPr>
        <p:spPr>
          <a:xfrm>
            <a:off x="923700" y="3262550"/>
            <a:ext cx="18639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Necessary</a:t>
            </a:r>
            <a:endParaRPr/>
          </a:p>
        </p:txBody>
      </p:sp>
      <p:sp>
        <p:nvSpPr>
          <p:cNvPr id="854" name="Google Shape;854;p56"/>
          <p:cNvSpPr txBox="1"/>
          <p:nvPr>
            <p:ph idx="3" type="subTitle"/>
          </p:nvPr>
        </p:nvSpPr>
        <p:spPr>
          <a:xfrm>
            <a:off x="3436350" y="3723000"/>
            <a:ext cx="2271300" cy="7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list can be created simply using only a few steps</a:t>
            </a:r>
            <a:endParaRPr/>
          </a:p>
        </p:txBody>
      </p:sp>
      <p:sp>
        <p:nvSpPr>
          <p:cNvPr id="855" name="Google Shape;855;p56"/>
          <p:cNvSpPr txBox="1"/>
          <p:nvPr>
            <p:ph idx="4" type="subTitle"/>
          </p:nvPr>
        </p:nvSpPr>
        <p:spPr>
          <a:xfrm>
            <a:off x="3640050" y="3262550"/>
            <a:ext cx="18639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</a:t>
            </a:r>
            <a:endParaRPr/>
          </a:p>
        </p:txBody>
      </p:sp>
      <p:sp>
        <p:nvSpPr>
          <p:cNvPr id="856" name="Google Shape;856;p56"/>
          <p:cNvSpPr txBox="1"/>
          <p:nvPr>
            <p:ph idx="5" type="subTitle"/>
          </p:nvPr>
        </p:nvSpPr>
        <p:spPr>
          <a:xfrm>
            <a:off x="6152700" y="3723000"/>
            <a:ext cx="2271300" cy="7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 use freely available software.</a:t>
            </a:r>
            <a:endParaRPr/>
          </a:p>
        </p:txBody>
      </p:sp>
      <p:sp>
        <p:nvSpPr>
          <p:cNvPr id="857" name="Google Shape;857;p56"/>
          <p:cNvSpPr txBox="1"/>
          <p:nvPr>
            <p:ph idx="6" type="subTitle"/>
          </p:nvPr>
        </p:nvSpPr>
        <p:spPr>
          <a:xfrm>
            <a:off x="6356400" y="3262550"/>
            <a:ext cx="18639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</a:t>
            </a:r>
            <a:endParaRPr/>
          </a:p>
        </p:txBody>
      </p:sp>
      <p:grpSp>
        <p:nvGrpSpPr>
          <p:cNvPr id="858" name="Google Shape;858;p56"/>
          <p:cNvGrpSpPr/>
          <p:nvPr/>
        </p:nvGrpSpPr>
        <p:grpSpPr>
          <a:xfrm>
            <a:off x="6581503" y="1508477"/>
            <a:ext cx="1413695" cy="1263311"/>
            <a:chOff x="4659658" y="1500266"/>
            <a:chExt cx="422743" cy="377784"/>
          </a:xfrm>
        </p:grpSpPr>
        <p:sp>
          <p:nvSpPr>
            <p:cNvPr id="859" name="Google Shape;859;p56"/>
            <p:cNvSpPr/>
            <p:nvPr/>
          </p:nvSpPr>
          <p:spPr>
            <a:xfrm>
              <a:off x="4786067" y="1537727"/>
              <a:ext cx="129056" cy="128689"/>
            </a:xfrm>
            <a:custGeom>
              <a:rect b="b" l="l" r="r" t="t"/>
              <a:pathLst>
                <a:path extrusionOk="0" h="4909" w="4923">
                  <a:moveTo>
                    <a:pt x="2442" y="0"/>
                  </a:moveTo>
                  <a:cubicBezTo>
                    <a:pt x="1097" y="0"/>
                    <a:pt x="0" y="1092"/>
                    <a:pt x="0" y="2440"/>
                  </a:cubicBezTo>
                  <a:cubicBezTo>
                    <a:pt x="0" y="3797"/>
                    <a:pt x="1097" y="4909"/>
                    <a:pt x="2454" y="4909"/>
                  </a:cubicBezTo>
                  <a:cubicBezTo>
                    <a:pt x="3811" y="4909"/>
                    <a:pt x="4908" y="3811"/>
                    <a:pt x="4908" y="2455"/>
                  </a:cubicBezTo>
                  <a:cubicBezTo>
                    <a:pt x="4923" y="1098"/>
                    <a:pt x="3826" y="1"/>
                    <a:pt x="2469" y="1"/>
                  </a:cubicBezTo>
                  <a:cubicBezTo>
                    <a:pt x="2460" y="0"/>
                    <a:pt x="2451" y="0"/>
                    <a:pt x="2442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56"/>
            <p:cNvSpPr/>
            <p:nvPr/>
          </p:nvSpPr>
          <p:spPr>
            <a:xfrm>
              <a:off x="4783419" y="1537544"/>
              <a:ext cx="75316" cy="128873"/>
            </a:xfrm>
            <a:custGeom>
              <a:rect b="b" l="l" r="r" t="t"/>
              <a:pathLst>
                <a:path extrusionOk="0" h="4916" w="2873">
                  <a:moveTo>
                    <a:pt x="2543" y="0"/>
                  </a:moveTo>
                  <a:cubicBezTo>
                    <a:pt x="1266" y="0"/>
                    <a:pt x="181" y="985"/>
                    <a:pt x="101" y="2288"/>
                  </a:cubicBezTo>
                  <a:cubicBezTo>
                    <a:pt x="0" y="3717"/>
                    <a:pt x="1126" y="4916"/>
                    <a:pt x="2541" y="4916"/>
                  </a:cubicBezTo>
                  <a:cubicBezTo>
                    <a:pt x="2642" y="4916"/>
                    <a:pt x="2757" y="4916"/>
                    <a:pt x="2859" y="4901"/>
                  </a:cubicBezTo>
                  <a:cubicBezTo>
                    <a:pt x="1632" y="4728"/>
                    <a:pt x="722" y="3689"/>
                    <a:pt x="722" y="2462"/>
                  </a:cubicBezTo>
                  <a:cubicBezTo>
                    <a:pt x="737" y="1220"/>
                    <a:pt x="1646" y="181"/>
                    <a:pt x="2873" y="22"/>
                  </a:cubicBezTo>
                  <a:cubicBezTo>
                    <a:pt x="2762" y="7"/>
                    <a:pt x="2651" y="0"/>
                    <a:pt x="2543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56"/>
            <p:cNvSpPr/>
            <p:nvPr/>
          </p:nvSpPr>
          <p:spPr>
            <a:xfrm>
              <a:off x="4806489" y="1558175"/>
              <a:ext cx="87820" cy="87820"/>
            </a:xfrm>
            <a:custGeom>
              <a:rect b="b" l="l" r="r" t="t"/>
              <a:pathLst>
                <a:path extrusionOk="0" h="3350" w="3350">
                  <a:moveTo>
                    <a:pt x="1690" y="0"/>
                  </a:moveTo>
                  <a:cubicBezTo>
                    <a:pt x="766" y="0"/>
                    <a:pt x="15" y="751"/>
                    <a:pt x="15" y="1660"/>
                  </a:cubicBezTo>
                  <a:cubicBezTo>
                    <a:pt x="1" y="2584"/>
                    <a:pt x="752" y="3335"/>
                    <a:pt x="1675" y="3349"/>
                  </a:cubicBezTo>
                  <a:cubicBezTo>
                    <a:pt x="2599" y="3349"/>
                    <a:pt x="3350" y="2598"/>
                    <a:pt x="3350" y="1675"/>
                  </a:cubicBezTo>
                  <a:cubicBezTo>
                    <a:pt x="3350" y="751"/>
                    <a:pt x="2614" y="0"/>
                    <a:pt x="1690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56"/>
            <p:cNvSpPr/>
            <p:nvPr/>
          </p:nvSpPr>
          <p:spPr>
            <a:xfrm>
              <a:off x="4806489" y="1558096"/>
              <a:ext cx="52246" cy="87951"/>
            </a:xfrm>
            <a:custGeom>
              <a:rect b="b" l="l" r="r" t="t"/>
              <a:pathLst>
                <a:path extrusionOk="0" h="3355" w="1993">
                  <a:moveTo>
                    <a:pt x="1671" y="0"/>
                  </a:moveTo>
                  <a:cubicBezTo>
                    <a:pt x="775" y="0"/>
                    <a:pt x="1" y="735"/>
                    <a:pt x="1" y="1678"/>
                  </a:cubicBezTo>
                  <a:cubicBezTo>
                    <a:pt x="1" y="2620"/>
                    <a:pt x="775" y="3355"/>
                    <a:pt x="1671" y="3355"/>
                  </a:cubicBezTo>
                  <a:cubicBezTo>
                    <a:pt x="1777" y="3355"/>
                    <a:pt x="1885" y="3345"/>
                    <a:pt x="1993" y="3323"/>
                  </a:cubicBezTo>
                  <a:cubicBezTo>
                    <a:pt x="1213" y="3164"/>
                    <a:pt x="650" y="2471"/>
                    <a:pt x="650" y="1678"/>
                  </a:cubicBezTo>
                  <a:cubicBezTo>
                    <a:pt x="650" y="869"/>
                    <a:pt x="1213" y="191"/>
                    <a:pt x="1993" y="32"/>
                  </a:cubicBezTo>
                  <a:cubicBezTo>
                    <a:pt x="1885" y="11"/>
                    <a:pt x="1777" y="0"/>
                    <a:pt x="1671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56"/>
            <p:cNvSpPr/>
            <p:nvPr/>
          </p:nvSpPr>
          <p:spPr>
            <a:xfrm>
              <a:off x="4832599" y="1572541"/>
              <a:ext cx="34473" cy="60190"/>
            </a:xfrm>
            <a:custGeom>
              <a:rect b="b" l="l" r="r" t="t"/>
              <a:pathLst>
                <a:path extrusionOk="0" h="2296" w="1315">
                  <a:moveTo>
                    <a:pt x="622" y="463"/>
                  </a:moveTo>
                  <a:lnTo>
                    <a:pt x="622" y="881"/>
                  </a:lnTo>
                  <a:cubicBezTo>
                    <a:pt x="448" y="809"/>
                    <a:pt x="405" y="751"/>
                    <a:pt x="405" y="665"/>
                  </a:cubicBezTo>
                  <a:cubicBezTo>
                    <a:pt x="405" y="535"/>
                    <a:pt x="506" y="477"/>
                    <a:pt x="622" y="463"/>
                  </a:cubicBezTo>
                  <a:close/>
                  <a:moveTo>
                    <a:pt x="766" y="1329"/>
                  </a:moveTo>
                  <a:cubicBezTo>
                    <a:pt x="935" y="1399"/>
                    <a:pt x="980" y="1483"/>
                    <a:pt x="982" y="1581"/>
                  </a:cubicBezTo>
                  <a:lnTo>
                    <a:pt x="982" y="1581"/>
                  </a:lnTo>
                  <a:cubicBezTo>
                    <a:pt x="979" y="1708"/>
                    <a:pt x="894" y="1805"/>
                    <a:pt x="766" y="1805"/>
                  </a:cubicBezTo>
                  <a:lnTo>
                    <a:pt x="766" y="1329"/>
                  </a:lnTo>
                  <a:close/>
                  <a:moveTo>
                    <a:pt x="694" y="1"/>
                  </a:moveTo>
                  <a:cubicBezTo>
                    <a:pt x="651" y="1"/>
                    <a:pt x="607" y="29"/>
                    <a:pt x="607" y="73"/>
                  </a:cubicBezTo>
                  <a:lnTo>
                    <a:pt x="607" y="145"/>
                  </a:lnTo>
                  <a:cubicBezTo>
                    <a:pt x="275" y="188"/>
                    <a:pt x="59" y="333"/>
                    <a:pt x="59" y="693"/>
                  </a:cubicBezTo>
                  <a:cubicBezTo>
                    <a:pt x="59" y="1040"/>
                    <a:pt x="333" y="1155"/>
                    <a:pt x="607" y="1256"/>
                  </a:cubicBezTo>
                  <a:lnTo>
                    <a:pt x="607" y="1805"/>
                  </a:lnTo>
                  <a:cubicBezTo>
                    <a:pt x="463" y="1791"/>
                    <a:pt x="333" y="1718"/>
                    <a:pt x="246" y="1632"/>
                  </a:cubicBezTo>
                  <a:cubicBezTo>
                    <a:pt x="219" y="1616"/>
                    <a:pt x="190" y="1607"/>
                    <a:pt x="163" y="1607"/>
                  </a:cubicBezTo>
                  <a:cubicBezTo>
                    <a:pt x="117" y="1607"/>
                    <a:pt x="77" y="1630"/>
                    <a:pt x="59" y="1675"/>
                  </a:cubicBezTo>
                  <a:cubicBezTo>
                    <a:pt x="1" y="1733"/>
                    <a:pt x="1" y="1848"/>
                    <a:pt x="59" y="1920"/>
                  </a:cubicBezTo>
                  <a:cubicBezTo>
                    <a:pt x="193" y="2054"/>
                    <a:pt x="364" y="2139"/>
                    <a:pt x="561" y="2139"/>
                  </a:cubicBezTo>
                  <a:cubicBezTo>
                    <a:pt x="576" y="2139"/>
                    <a:pt x="592" y="2138"/>
                    <a:pt x="607" y="2137"/>
                  </a:cubicBezTo>
                  <a:lnTo>
                    <a:pt x="607" y="2137"/>
                  </a:lnTo>
                  <a:lnTo>
                    <a:pt x="593" y="2151"/>
                  </a:lnTo>
                  <a:lnTo>
                    <a:pt x="593" y="2224"/>
                  </a:lnTo>
                  <a:cubicBezTo>
                    <a:pt x="593" y="2267"/>
                    <a:pt x="636" y="2296"/>
                    <a:pt x="679" y="2296"/>
                  </a:cubicBezTo>
                  <a:cubicBezTo>
                    <a:pt x="723" y="2296"/>
                    <a:pt x="780" y="2267"/>
                    <a:pt x="780" y="2224"/>
                  </a:cubicBezTo>
                  <a:lnTo>
                    <a:pt x="780" y="2137"/>
                  </a:lnTo>
                  <a:cubicBezTo>
                    <a:pt x="1084" y="2123"/>
                    <a:pt x="1315" y="1848"/>
                    <a:pt x="1315" y="1545"/>
                  </a:cubicBezTo>
                  <a:cubicBezTo>
                    <a:pt x="1315" y="1213"/>
                    <a:pt x="1098" y="1069"/>
                    <a:pt x="780" y="953"/>
                  </a:cubicBezTo>
                  <a:lnTo>
                    <a:pt x="780" y="448"/>
                  </a:lnTo>
                  <a:cubicBezTo>
                    <a:pt x="881" y="463"/>
                    <a:pt x="968" y="491"/>
                    <a:pt x="1055" y="549"/>
                  </a:cubicBezTo>
                  <a:cubicBezTo>
                    <a:pt x="1073" y="558"/>
                    <a:pt x="1094" y="563"/>
                    <a:pt x="1115" y="563"/>
                  </a:cubicBezTo>
                  <a:cubicBezTo>
                    <a:pt x="1162" y="563"/>
                    <a:pt x="1208" y="541"/>
                    <a:pt x="1228" y="491"/>
                  </a:cubicBezTo>
                  <a:cubicBezTo>
                    <a:pt x="1286" y="419"/>
                    <a:pt x="1286" y="318"/>
                    <a:pt x="1214" y="260"/>
                  </a:cubicBezTo>
                  <a:cubicBezTo>
                    <a:pt x="1098" y="174"/>
                    <a:pt x="939" y="145"/>
                    <a:pt x="795" y="145"/>
                  </a:cubicBezTo>
                  <a:lnTo>
                    <a:pt x="795" y="73"/>
                  </a:lnTo>
                  <a:cubicBezTo>
                    <a:pt x="795" y="29"/>
                    <a:pt x="737" y="1"/>
                    <a:pt x="694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56"/>
            <p:cNvSpPr/>
            <p:nvPr/>
          </p:nvSpPr>
          <p:spPr>
            <a:xfrm>
              <a:off x="4885973" y="1500266"/>
              <a:ext cx="129056" cy="128689"/>
            </a:xfrm>
            <a:custGeom>
              <a:rect b="b" l="l" r="r" t="t"/>
              <a:pathLst>
                <a:path extrusionOk="0" h="4909" w="4923">
                  <a:moveTo>
                    <a:pt x="2469" y="0"/>
                  </a:moveTo>
                  <a:cubicBezTo>
                    <a:pt x="1112" y="0"/>
                    <a:pt x="15" y="1098"/>
                    <a:pt x="0" y="2454"/>
                  </a:cubicBezTo>
                  <a:cubicBezTo>
                    <a:pt x="0" y="3811"/>
                    <a:pt x="1097" y="4908"/>
                    <a:pt x="2454" y="4908"/>
                  </a:cubicBezTo>
                  <a:cubicBezTo>
                    <a:pt x="2463" y="4909"/>
                    <a:pt x="2472" y="4909"/>
                    <a:pt x="2481" y="4909"/>
                  </a:cubicBezTo>
                  <a:cubicBezTo>
                    <a:pt x="3826" y="4909"/>
                    <a:pt x="4908" y="3817"/>
                    <a:pt x="4923" y="2469"/>
                  </a:cubicBezTo>
                  <a:cubicBezTo>
                    <a:pt x="4923" y="1112"/>
                    <a:pt x="3826" y="0"/>
                    <a:pt x="2469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56"/>
            <p:cNvSpPr/>
            <p:nvPr/>
          </p:nvSpPr>
          <p:spPr>
            <a:xfrm>
              <a:off x="4883325" y="1500449"/>
              <a:ext cx="75316" cy="128506"/>
            </a:xfrm>
            <a:custGeom>
              <a:rect b="b" l="l" r="r" t="t"/>
              <a:pathLst>
                <a:path extrusionOk="0" h="4902" w="2873">
                  <a:moveTo>
                    <a:pt x="2545" y="0"/>
                  </a:moveTo>
                  <a:cubicBezTo>
                    <a:pt x="1278" y="0"/>
                    <a:pt x="181" y="985"/>
                    <a:pt x="101" y="2289"/>
                  </a:cubicBezTo>
                  <a:cubicBezTo>
                    <a:pt x="0" y="3703"/>
                    <a:pt x="1126" y="4901"/>
                    <a:pt x="2541" y="4901"/>
                  </a:cubicBezTo>
                  <a:cubicBezTo>
                    <a:pt x="2642" y="4901"/>
                    <a:pt x="2757" y="4901"/>
                    <a:pt x="2858" y="4887"/>
                  </a:cubicBezTo>
                  <a:cubicBezTo>
                    <a:pt x="1631" y="4728"/>
                    <a:pt x="722" y="3674"/>
                    <a:pt x="722" y="2447"/>
                  </a:cubicBezTo>
                  <a:cubicBezTo>
                    <a:pt x="736" y="1206"/>
                    <a:pt x="1646" y="167"/>
                    <a:pt x="2873" y="22"/>
                  </a:cubicBezTo>
                  <a:cubicBezTo>
                    <a:pt x="2763" y="8"/>
                    <a:pt x="2653" y="0"/>
                    <a:pt x="2545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56"/>
            <p:cNvSpPr/>
            <p:nvPr/>
          </p:nvSpPr>
          <p:spPr>
            <a:xfrm>
              <a:off x="4906787" y="1521081"/>
              <a:ext cx="87427" cy="87427"/>
            </a:xfrm>
            <a:custGeom>
              <a:rect b="b" l="l" r="r" t="t"/>
              <a:pathLst>
                <a:path extrusionOk="0" h="3335" w="3335">
                  <a:moveTo>
                    <a:pt x="1649" y="0"/>
                  </a:moveTo>
                  <a:cubicBezTo>
                    <a:pt x="737" y="0"/>
                    <a:pt x="0" y="745"/>
                    <a:pt x="0" y="1660"/>
                  </a:cubicBezTo>
                  <a:cubicBezTo>
                    <a:pt x="0" y="2584"/>
                    <a:pt x="736" y="3335"/>
                    <a:pt x="1660" y="3335"/>
                  </a:cubicBezTo>
                  <a:cubicBezTo>
                    <a:pt x="2584" y="3335"/>
                    <a:pt x="3335" y="2599"/>
                    <a:pt x="3335" y="1675"/>
                  </a:cubicBezTo>
                  <a:cubicBezTo>
                    <a:pt x="3335" y="751"/>
                    <a:pt x="2599" y="0"/>
                    <a:pt x="1675" y="0"/>
                  </a:cubicBezTo>
                  <a:cubicBezTo>
                    <a:pt x="1666" y="0"/>
                    <a:pt x="1657" y="0"/>
                    <a:pt x="1649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56"/>
            <p:cNvSpPr/>
            <p:nvPr/>
          </p:nvSpPr>
          <p:spPr>
            <a:xfrm>
              <a:off x="4906394" y="1521002"/>
              <a:ext cx="52246" cy="87584"/>
            </a:xfrm>
            <a:custGeom>
              <a:rect b="b" l="l" r="r" t="t"/>
              <a:pathLst>
                <a:path extrusionOk="0" h="3341" w="1993">
                  <a:moveTo>
                    <a:pt x="1667" y="0"/>
                  </a:moveTo>
                  <a:cubicBezTo>
                    <a:pt x="772" y="0"/>
                    <a:pt x="1" y="722"/>
                    <a:pt x="1" y="1663"/>
                  </a:cubicBezTo>
                  <a:cubicBezTo>
                    <a:pt x="1" y="2606"/>
                    <a:pt x="775" y="3341"/>
                    <a:pt x="1671" y="3341"/>
                  </a:cubicBezTo>
                  <a:cubicBezTo>
                    <a:pt x="1777" y="3341"/>
                    <a:pt x="1885" y="3330"/>
                    <a:pt x="1993" y="3309"/>
                  </a:cubicBezTo>
                  <a:cubicBezTo>
                    <a:pt x="1213" y="3150"/>
                    <a:pt x="650" y="2457"/>
                    <a:pt x="650" y="1663"/>
                  </a:cubicBezTo>
                  <a:cubicBezTo>
                    <a:pt x="650" y="870"/>
                    <a:pt x="1213" y="177"/>
                    <a:pt x="1993" y="32"/>
                  </a:cubicBezTo>
                  <a:cubicBezTo>
                    <a:pt x="1883" y="11"/>
                    <a:pt x="1774" y="0"/>
                    <a:pt x="1667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56"/>
            <p:cNvSpPr/>
            <p:nvPr/>
          </p:nvSpPr>
          <p:spPr>
            <a:xfrm>
              <a:off x="4932504" y="1535079"/>
              <a:ext cx="34840" cy="60190"/>
            </a:xfrm>
            <a:custGeom>
              <a:rect b="b" l="l" r="r" t="t"/>
              <a:pathLst>
                <a:path extrusionOk="0" h="2296" w="1329">
                  <a:moveTo>
                    <a:pt x="636" y="462"/>
                  </a:moveTo>
                  <a:lnTo>
                    <a:pt x="636" y="881"/>
                  </a:lnTo>
                  <a:cubicBezTo>
                    <a:pt x="448" y="809"/>
                    <a:pt x="405" y="766"/>
                    <a:pt x="405" y="665"/>
                  </a:cubicBezTo>
                  <a:cubicBezTo>
                    <a:pt x="405" y="535"/>
                    <a:pt x="506" y="477"/>
                    <a:pt x="636" y="462"/>
                  </a:cubicBezTo>
                  <a:close/>
                  <a:moveTo>
                    <a:pt x="766" y="1329"/>
                  </a:moveTo>
                  <a:cubicBezTo>
                    <a:pt x="954" y="1401"/>
                    <a:pt x="982" y="1487"/>
                    <a:pt x="982" y="1588"/>
                  </a:cubicBezTo>
                  <a:cubicBezTo>
                    <a:pt x="982" y="1704"/>
                    <a:pt x="896" y="1805"/>
                    <a:pt x="766" y="1805"/>
                  </a:cubicBezTo>
                  <a:lnTo>
                    <a:pt x="766" y="1329"/>
                  </a:lnTo>
                  <a:close/>
                  <a:moveTo>
                    <a:pt x="694" y="0"/>
                  </a:moveTo>
                  <a:cubicBezTo>
                    <a:pt x="650" y="0"/>
                    <a:pt x="607" y="29"/>
                    <a:pt x="607" y="73"/>
                  </a:cubicBezTo>
                  <a:lnTo>
                    <a:pt x="607" y="159"/>
                  </a:lnTo>
                  <a:cubicBezTo>
                    <a:pt x="275" y="188"/>
                    <a:pt x="59" y="347"/>
                    <a:pt x="59" y="693"/>
                  </a:cubicBezTo>
                  <a:cubicBezTo>
                    <a:pt x="59" y="1054"/>
                    <a:pt x="333" y="1155"/>
                    <a:pt x="607" y="1256"/>
                  </a:cubicBezTo>
                  <a:lnTo>
                    <a:pt x="607" y="1805"/>
                  </a:lnTo>
                  <a:cubicBezTo>
                    <a:pt x="463" y="1790"/>
                    <a:pt x="333" y="1733"/>
                    <a:pt x="246" y="1632"/>
                  </a:cubicBezTo>
                  <a:cubicBezTo>
                    <a:pt x="219" y="1615"/>
                    <a:pt x="192" y="1607"/>
                    <a:pt x="167" y="1607"/>
                  </a:cubicBezTo>
                  <a:cubicBezTo>
                    <a:pt x="124" y="1607"/>
                    <a:pt x="86" y="1630"/>
                    <a:pt x="59" y="1675"/>
                  </a:cubicBezTo>
                  <a:cubicBezTo>
                    <a:pt x="1" y="1747"/>
                    <a:pt x="1" y="1848"/>
                    <a:pt x="59" y="1920"/>
                  </a:cubicBezTo>
                  <a:cubicBezTo>
                    <a:pt x="203" y="2065"/>
                    <a:pt x="391" y="2151"/>
                    <a:pt x="607" y="2151"/>
                  </a:cubicBezTo>
                  <a:lnTo>
                    <a:pt x="593" y="2224"/>
                  </a:lnTo>
                  <a:cubicBezTo>
                    <a:pt x="593" y="2267"/>
                    <a:pt x="650" y="2296"/>
                    <a:pt x="694" y="2296"/>
                  </a:cubicBezTo>
                  <a:cubicBezTo>
                    <a:pt x="737" y="2296"/>
                    <a:pt x="780" y="2267"/>
                    <a:pt x="780" y="2224"/>
                  </a:cubicBezTo>
                  <a:lnTo>
                    <a:pt x="780" y="2137"/>
                  </a:lnTo>
                  <a:cubicBezTo>
                    <a:pt x="1098" y="2122"/>
                    <a:pt x="1329" y="1863"/>
                    <a:pt x="1315" y="1545"/>
                  </a:cubicBezTo>
                  <a:cubicBezTo>
                    <a:pt x="1315" y="1199"/>
                    <a:pt x="1084" y="1054"/>
                    <a:pt x="795" y="953"/>
                  </a:cubicBezTo>
                  <a:lnTo>
                    <a:pt x="795" y="448"/>
                  </a:lnTo>
                  <a:cubicBezTo>
                    <a:pt x="982" y="477"/>
                    <a:pt x="1040" y="563"/>
                    <a:pt x="1127" y="563"/>
                  </a:cubicBezTo>
                  <a:cubicBezTo>
                    <a:pt x="1199" y="563"/>
                    <a:pt x="1242" y="491"/>
                    <a:pt x="1257" y="419"/>
                  </a:cubicBezTo>
                  <a:cubicBezTo>
                    <a:pt x="1300" y="304"/>
                    <a:pt x="1228" y="246"/>
                    <a:pt x="1098" y="203"/>
                  </a:cubicBezTo>
                  <a:cubicBezTo>
                    <a:pt x="997" y="159"/>
                    <a:pt x="896" y="145"/>
                    <a:pt x="795" y="145"/>
                  </a:cubicBezTo>
                  <a:lnTo>
                    <a:pt x="795" y="73"/>
                  </a:lnTo>
                  <a:cubicBezTo>
                    <a:pt x="795" y="29"/>
                    <a:pt x="752" y="0"/>
                    <a:pt x="694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56"/>
            <p:cNvSpPr/>
            <p:nvPr/>
          </p:nvSpPr>
          <p:spPr>
            <a:xfrm>
              <a:off x="4659658" y="1714836"/>
              <a:ext cx="144969" cy="163215"/>
            </a:xfrm>
            <a:custGeom>
              <a:rect b="b" l="l" r="r" t="t"/>
              <a:pathLst>
                <a:path extrusionOk="0" h="6226" w="5530">
                  <a:moveTo>
                    <a:pt x="3682" y="0"/>
                  </a:moveTo>
                  <a:lnTo>
                    <a:pt x="275" y="1285"/>
                  </a:lnTo>
                  <a:cubicBezTo>
                    <a:pt x="88" y="1343"/>
                    <a:pt x="1" y="1530"/>
                    <a:pt x="73" y="1718"/>
                  </a:cubicBezTo>
                  <a:lnTo>
                    <a:pt x="1675" y="6005"/>
                  </a:lnTo>
                  <a:cubicBezTo>
                    <a:pt x="1721" y="6142"/>
                    <a:pt x="1857" y="6225"/>
                    <a:pt x="1998" y="6225"/>
                  </a:cubicBezTo>
                  <a:cubicBezTo>
                    <a:pt x="2035" y="6225"/>
                    <a:pt x="2072" y="6220"/>
                    <a:pt x="2108" y="6207"/>
                  </a:cubicBezTo>
                  <a:lnTo>
                    <a:pt x="5530" y="4923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56"/>
            <p:cNvSpPr/>
            <p:nvPr/>
          </p:nvSpPr>
          <p:spPr>
            <a:xfrm>
              <a:off x="4699400" y="1824939"/>
              <a:ext cx="105227" cy="52928"/>
            </a:xfrm>
            <a:custGeom>
              <a:rect b="b" l="l" r="r" t="t"/>
              <a:pathLst>
                <a:path extrusionOk="0" h="2019" w="4014">
                  <a:moveTo>
                    <a:pt x="3739" y="1"/>
                  </a:moveTo>
                  <a:lnTo>
                    <a:pt x="3682" y="30"/>
                  </a:lnTo>
                  <a:lnTo>
                    <a:pt x="1" y="1401"/>
                  </a:lnTo>
                  <a:lnTo>
                    <a:pt x="159" y="1805"/>
                  </a:lnTo>
                  <a:cubicBezTo>
                    <a:pt x="203" y="1937"/>
                    <a:pt x="330" y="2019"/>
                    <a:pt x="465" y="2019"/>
                  </a:cubicBezTo>
                  <a:cubicBezTo>
                    <a:pt x="508" y="2019"/>
                    <a:pt x="551" y="2010"/>
                    <a:pt x="592" y="1993"/>
                  </a:cubicBezTo>
                  <a:lnTo>
                    <a:pt x="4014" y="723"/>
                  </a:lnTo>
                  <a:lnTo>
                    <a:pt x="3739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56"/>
            <p:cNvSpPr/>
            <p:nvPr/>
          </p:nvSpPr>
          <p:spPr>
            <a:xfrm>
              <a:off x="4800066" y="1641276"/>
              <a:ext cx="282336" cy="173858"/>
            </a:xfrm>
            <a:custGeom>
              <a:rect b="b" l="l" r="r" t="t"/>
              <a:pathLst>
                <a:path extrusionOk="0" h="6632" w="10770">
                  <a:moveTo>
                    <a:pt x="9581" y="1"/>
                  </a:moveTo>
                  <a:cubicBezTo>
                    <a:pt x="9150" y="1"/>
                    <a:pt x="8803" y="341"/>
                    <a:pt x="8763" y="381"/>
                  </a:cubicBezTo>
                  <a:lnTo>
                    <a:pt x="5933" y="2720"/>
                  </a:lnTo>
                  <a:cubicBezTo>
                    <a:pt x="5905" y="2267"/>
                    <a:pt x="5530" y="1911"/>
                    <a:pt x="5066" y="1911"/>
                  </a:cubicBezTo>
                  <a:cubicBezTo>
                    <a:pt x="5057" y="1911"/>
                    <a:pt x="5048" y="1911"/>
                    <a:pt x="5038" y="1911"/>
                  </a:cubicBezTo>
                  <a:cubicBezTo>
                    <a:pt x="4300" y="1911"/>
                    <a:pt x="3764" y="1907"/>
                    <a:pt x="3361" y="1907"/>
                  </a:cubicBezTo>
                  <a:cubicBezTo>
                    <a:pt x="2487" y="1907"/>
                    <a:pt x="2233" y="1927"/>
                    <a:pt x="1877" y="2056"/>
                  </a:cubicBezTo>
                  <a:lnTo>
                    <a:pt x="0" y="2835"/>
                  </a:lnTo>
                  <a:lnTo>
                    <a:pt x="1430" y="6632"/>
                  </a:lnTo>
                  <a:cubicBezTo>
                    <a:pt x="2518" y="6184"/>
                    <a:pt x="2486" y="6114"/>
                    <a:pt x="3497" y="6114"/>
                  </a:cubicBezTo>
                  <a:cubicBezTo>
                    <a:pt x="3854" y="6114"/>
                    <a:pt x="4341" y="6123"/>
                    <a:pt x="5053" y="6126"/>
                  </a:cubicBezTo>
                  <a:cubicBezTo>
                    <a:pt x="5659" y="6098"/>
                    <a:pt x="6237" y="5838"/>
                    <a:pt x="6641" y="5376"/>
                  </a:cubicBezTo>
                  <a:lnTo>
                    <a:pt x="10120" y="1651"/>
                  </a:lnTo>
                  <a:cubicBezTo>
                    <a:pt x="10235" y="1536"/>
                    <a:pt x="10769" y="843"/>
                    <a:pt x="10177" y="251"/>
                  </a:cubicBezTo>
                  <a:cubicBezTo>
                    <a:pt x="9975" y="66"/>
                    <a:pt x="9770" y="1"/>
                    <a:pt x="958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56"/>
            <p:cNvSpPr/>
            <p:nvPr/>
          </p:nvSpPr>
          <p:spPr>
            <a:xfrm>
              <a:off x="4800066" y="1707260"/>
              <a:ext cx="57175" cy="107875"/>
            </a:xfrm>
            <a:custGeom>
              <a:rect b="b" l="l" r="r" t="t"/>
              <a:pathLst>
                <a:path extrusionOk="0" h="4115" w="2181">
                  <a:moveTo>
                    <a:pt x="751" y="1"/>
                  </a:moveTo>
                  <a:lnTo>
                    <a:pt x="0" y="318"/>
                  </a:lnTo>
                  <a:lnTo>
                    <a:pt x="1430" y="4115"/>
                  </a:lnTo>
                  <a:lnTo>
                    <a:pt x="2180" y="3812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97A7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56"/>
            <p:cNvSpPr/>
            <p:nvPr/>
          </p:nvSpPr>
          <p:spPr>
            <a:xfrm>
              <a:off x="4874228" y="1692501"/>
              <a:ext cx="81004" cy="51827"/>
            </a:xfrm>
            <a:custGeom>
              <a:rect b="b" l="l" r="r" t="t"/>
              <a:pathLst>
                <a:path extrusionOk="0" h="1977" w="3090">
                  <a:moveTo>
                    <a:pt x="2527" y="1"/>
                  </a:moveTo>
                  <a:lnTo>
                    <a:pt x="2527" y="1"/>
                  </a:lnTo>
                  <a:cubicBezTo>
                    <a:pt x="2599" y="347"/>
                    <a:pt x="2671" y="939"/>
                    <a:pt x="2455" y="1256"/>
                  </a:cubicBezTo>
                  <a:cubicBezTo>
                    <a:pt x="2323" y="1441"/>
                    <a:pt x="2144" y="1481"/>
                    <a:pt x="1670" y="1481"/>
                  </a:cubicBezTo>
                  <a:cubicBezTo>
                    <a:pt x="1364" y="1481"/>
                    <a:pt x="935" y="1464"/>
                    <a:pt x="318" y="1459"/>
                  </a:cubicBezTo>
                  <a:cubicBezTo>
                    <a:pt x="1" y="1459"/>
                    <a:pt x="1" y="1964"/>
                    <a:pt x="318" y="1964"/>
                  </a:cubicBezTo>
                  <a:cubicBezTo>
                    <a:pt x="820" y="1964"/>
                    <a:pt x="1219" y="1977"/>
                    <a:pt x="1543" y="1977"/>
                  </a:cubicBezTo>
                  <a:cubicBezTo>
                    <a:pt x="2246" y="1977"/>
                    <a:pt x="2597" y="1916"/>
                    <a:pt x="2873" y="1531"/>
                  </a:cubicBezTo>
                  <a:cubicBezTo>
                    <a:pt x="3018" y="1300"/>
                    <a:pt x="3090" y="1026"/>
                    <a:pt x="3090" y="751"/>
                  </a:cubicBezTo>
                  <a:cubicBezTo>
                    <a:pt x="3061" y="405"/>
                    <a:pt x="2845" y="116"/>
                    <a:pt x="2527" y="1"/>
                  </a:cubicBezTo>
                  <a:close/>
                </a:path>
              </a:pathLst>
            </a:custGeom>
            <a:solidFill>
              <a:srgbClr val="97A7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56"/>
            <p:cNvSpPr/>
            <p:nvPr/>
          </p:nvSpPr>
          <p:spPr>
            <a:xfrm>
              <a:off x="4754662" y="1702200"/>
              <a:ext cx="88187" cy="142085"/>
            </a:xfrm>
            <a:custGeom>
              <a:rect b="b" l="l" r="r" t="t"/>
              <a:pathLst>
                <a:path extrusionOk="0" h="5420" w="3364">
                  <a:moveTo>
                    <a:pt x="1396" y="1"/>
                  </a:moveTo>
                  <a:cubicBezTo>
                    <a:pt x="1359" y="1"/>
                    <a:pt x="1322" y="7"/>
                    <a:pt x="1285" y="20"/>
                  </a:cubicBezTo>
                  <a:lnTo>
                    <a:pt x="0" y="497"/>
                  </a:lnTo>
                  <a:lnTo>
                    <a:pt x="1848" y="5419"/>
                  </a:lnTo>
                  <a:lnTo>
                    <a:pt x="3118" y="4943"/>
                  </a:lnTo>
                  <a:cubicBezTo>
                    <a:pt x="3277" y="4885"/>
                    <a:pt x="3364" y="4726"/>
                    <a:pt x="3306" y="4567"/>
                  </a:cubicBezTo>
                  <a:lnTo>
                    <a:pt x="1675" y="194"/>
                  </a:lnTo>
                  <a:cubicBezTo>
                    <a:pt x="1630" y="71"/>
                    <a:pt x="1518" y="1"/>
                    <a:pt x="1396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56"/>
            <p:cNvSpPr/>
            <p:nvPr/>
          </p:nvSpPr>
          <p:spPr>
            <a:xfrm>
              <a:off x="4795898" y="1809446"/>
              <a:ext cx="46951" cy="35207"/>
            </a:xfrm>
            <a:custGeom>
              <a:rect b="b" l="l" r="r" t="t"/>
              <a:pathLst>
                <a:path extrusionOk="0" h="1343" w="1791">
                  <a:moveTo>
                    <a:pt x="1545" y="0"/>
                  </a:moveTo>
                  <a:cubicBezTo>
                    <a:pt x="1502" y="43"/>
                    <a:pt x="1459" y="72"/>
                    <a:pt x="1401" y="87"/>
                  </a:cubicBezTo>
                  <a:lnTo>
                    <a:pt x="1" y="621"/>
                  </a:lnTo>
                  <a:lnTo>
                    <a:pt x="261" y="1343"/>
                  </a:lnTo>
                  <a:lnTo>
                    <a:pt x="1545" y="866"/>
                  </a:lnTo>
                  <a:cubicBezTo>
                    <a:pt x="1704" y="809"/>
                    <a:pt x="1791" y="635"/>
                    <a:pt x="1719" y="476"/>
                  </a:cubicBezTo>
                  <a:lnTo>
                    <a:pt x="1545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6" name="Google Shape;876;p56"/>
          <p:cNvGrpSpPr/>
          <p:nvPr/>
        </p:nvGrpSpPr>
        <p:grpSpPr>
          <a:xfrm>
            <a:off x="3940390" y="1508485"/>
            <a:ext cx="1263218" cy="1263312"/>
            <a:chOff x="2319498" y="1512744"/>
            <a:chExt cx="352697" cy="352723"/>
          </a:xfrm>
        </p:grpSpPr>
        <p:sp>
          <p:nvSpPr>
            <p:cNvPr id="877" name="Google Shape;877;p56"/>
            <p:cNvSpPr/>
            <p:nvPr/>
          </p:nvSpPr>
          <p:spPr>
            <a:xfrm>
              <a:off x="2319498" y="1512744"/>
              <a:ext cx="352697" cy="352723"/>
            </a:xfrm>
            <a:custGeom>
              <a:rect b="b" l="l" r="r" t="t"/>
              <a:pathLst>
                <a:path extrusionOk="0" h="13455" w="13454">
                  <a:moveTo>
                    <a:pt x="6727" y="1"/>
                  </a:moveTo>
                  <a:cubicBezTo>
                    <a:pt x="3017" y="1"/>
                    <a:pt x="0" y="3018"/>
                    <a:pt x="0" y="6728"/>
                  </a:cubicBezTo>
                  <a:cubicBezTo>
                    <a:pt x="0" y="10438"/>
                    <a:pt x="3017" y="13455"/>
                    <a:pt x="6727" y="13455"/>
                  </a:cubicBezTo>
                  <a:cubicBezTo>
                    <a:pt x="10437" y="13455"/>
                    <a:pt x="13454" y="10438"/>
                    <a:pt x="13454" y="6728"/>
                  </a:cubicBezTo>
                  <a:cubicBezTo>
                    <a:pt x="13454" y="3018"/>
                    <a:pt x="10437" y="1"/>
                    <a:pt x="6727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56"/>
            <p:cNvSpPr/>
            <p:nvPr/>
          </p:nvSpPr>
          <p:spPr>
            <a:xfrm>
              <a:off x="2345975" y="1539248"/>
              <a:ext cx="299742" cy="299742"/>
            </a:xfrm>
            <a:custGeom>
              <a:rect b="b" l="l" r="r" t="t"/>
              <a:pathLst>
                <a:path extrusionOk="0" h="11434" w="11434">
                  <a:moveTo>
                    <a:pt x="5717" y="0"/>
                  </a:moveTo>
                  <a:cubicBezTo>
                    <a:pt x="2556" y="0"/>
                    <a:pt x="0" y="2555"/>
                    <a:pt x="0" y="5717"/>
                  </a:cubicBezTo>
                  <a:cubicBezTo>
                    <a:pt x="0" y="8878"/>
                    <a:pt x="2556" y="11433"/>
                    <a:pt x="5717" y="11433"/>
                  </a:cubicBezTo>
                  <a:cubicBezTo>
                    <a:pt x="8878" y="11433"/>
                    <a:pt x="11433" y="8878"/>
                    <a:pt x="11433" y="5717"/>
                  </a:cubicBezTo>
                  <a:cubicBezTo>
                    <a:pt x="11433" y="2555"/>
                    <a:pt x="8878" y="0"/>
                    <a:pt x="5717" y="0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56"/>
            <p:cNvSpPr/>
            <p:nvPr/>
          </p:nvSpPr>
          <p:spPr>
            <a:xfrm>
              <a:off x="2490524" y="1560534"/>
              <a:ext cx="11010" cy="133880"/>
            </a:xfrm>
            <a:custGeom>
              <a:rect b="b" l="l" r="r" t="t"/>
              <a:pathLst>
                <a:path extrusionOk="0" h="5107" w="420">
                  <a:moveTo>
                    <a:pt x="212" y="0"/>
                  </a:moveTo>
                  <a:cubicBezTo>
                    <a:pt x="116" y="0"/>
                    <a:pt x="22" y="62"/>
                    <a:pt x="15" y="184"/>
                  </a:cubicBezTo>
                  <a:lnTo>
                    <a:pt x="15" y="4905"/>
                  </a:lnTo>
                  <a:cubicBezTo>
                    <a:pt x="1" y="5020"/>
                    <a:pt x="102" y="5107"/>
                    <a:pt x="203" y="5107"/>
                  </a:cubicBezTo>
                  <a:cubicBezTo>
                    <a:pt x="318" y="5107"/>
                    <a:pt x="419" y="5020"/>
                    <a:pt x="419" y="4905"/>
                  </a:cubicBezTo>
                  <a:lnTo>
                    <a:pt x="419" y="184"/>
                  </a:lnTo>
                  <a:cubicBezTo>
                    <a:pt x="405" y="62"/>
                    <a:pt x="308" y="0"/>
                    <a:pt x="212" y="0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56"/>
            <p:cNvSpPr/>
            <p:nvPr/>
          </p:nvSpPr>
          <p:spPr>
            <a:xfrm>
              <a:off x="2489397" y="1683771"/>
              <a:ext cx="137917" cy="10696"/>
            </a:xfrm>
            <a:custGeom>
              <a:rect b="b" l="l" r="r" t="t"/>
              <a:pathLst>
                <a:path extrusionOk="0" h="408" w="5261">
                  <a:moveTo>
                    <a:pt x="5006" y="0"/>
                  </a:moveTo>
                  <a:cubicBezTo>
                    <a:pt x="4998" y="0"/>
                    <a:pt x="4990" y="1"/>
                    <a:pt x="4981" y="2"/>
                  </a:cubicBezTo>
                  <a:lnTo>
                    <a:pt x="246" y="2"/>
                  </a:lnTo>
                  <a:cubicBezTo>
                    <a:pt x="1" y="30"/>
                    <a:pt x="1" y="391"/>
                    <a:pt x="246" y="406"/>
                  </a:cubicBezTo>
                  <a:lnTo>
                    <a:pt x="4981" y="406"/>
                  </a:lnTo>
                  <a:cubicBezTo>
                    <a:pt x="4990" y="407"/>
                    <a:pt x="4998" y="407"/>
                    <a:pt x="5006" y="407"/>
                  </a:cubicBezTo>
                  <a:cubicBezTo>
                    <a:pt x="5261" y="407"/>
                    <a:pt x="5261" y="0"/>
                    <a:pt x="5006" y="0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56"/>
            <p:cNvSpPr/>
            <p:nvPr/>
          </p:nvSpPr>
          <p:spPr>
            <a:xfrm>
              <a:off x="2383069" y="1576316"/>
              <a:ext cx="280422" cy="262753"/>
            </a:xfrm>
            <a:custGeom>
              <a:rect b="b" l="l" r="r" t="t"/>
              <a:pathLst>
                <a:path extrusionOk="0" h="10023" w="10697">
                  <a:moveTo>
                    <a:pt x="8070" y="1"/>
                  </a:moveTo>
                  <a:lnTo>
                    <a:pt x="8070" y="1"/>
                  </a:lnTo>
                  <a:cubicBezTo>
                    <a:pt x="10033" y="2253"/>
                    <a:pt x="9917" y="5674"/>
                    <a:pt x="7795" y="7796"/>
                  </a:cubicBezTo>
                  <a:cubicBezTo>
                    <a:pt x="6686" y="8906"/>
                    <a:pt x="5225" y="9467"/>
                    <a:pt x="3760" y="9467"/>
                  </a:cubicBezTo>
                  <a:cubicBezTo>
                    <a:pt x="2422" y="9467"/>
                    <a:pt x="1082" y="8999"/>
                    <a:pt x="0" y="8056"/>
                  </a:cubicBezTo>
                  <a:lnTo>
                    <a:pt x="0" y="8056"/>
                  </a:lnTo>
                  <a:cubicBezTo>
                    <a:pt x="1131" y="9360"/>
                    <a:pt x="2719" y="10023"/>
                    <a:pt x="4311" y="10023"/>
                  </a:cubicBezTo>
                  <a:cubicBezTo>
                    <a:pt x="5767" y="10023"/>
                    <a:pt x="7227" y="9469"/>
                    <a:pt x="8344" y="8345"/>
                  </a:cubicBezTo>
                  <a:cubicBezTo>
                    <a:pt x="10697" y="6006"/>
                    <a:pt x="10567" y="2166"/>
                    <a:pt x="8070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56"/>
            <p:cNvSpPr/>
            <p:nvPr/>
          </p:nvSpPr>
          <p:spPr>
            <a:xfrm>
              <a:off x="2365662" y="1683771"/>
              <a:ext cx="21732" cy="10696"/>
            </a:xfrm>
            <a:custGeom>
              <a:rect b="b" l="l" r="r" t="t"/>
              <a:pathLst>
                <a:path extrusionOk="0" h="408" w="829">
                  <a:moveTo>
                    <a:pt x="561" y="0"/>
                  </a:moveTo>
                  <a:cubicBezTo>
                    <a:pt x="552" y="0"/>
                    <a:pt x="543" y="1"/>
                    <a:pt x="534" y="2"/>
                  </a:cubicBezTo>
                  <a:lnTo>
                    <a:pt x="246" y="2"/>
                  </a:lnTo>
                  <a:cubicBezTo>
                    <a:pt x="0" y="30"/>
                    <a:pt x="0" y="391"/>
                    <a:pt x="246" y="406"/>
                  </a:cubicBezTo>
                  <a:lnTo>
                    <a:pt x="534" y="406"/>
                  </a:lnTo>
                  <a:cubicBezTo>
                    <a:pt x="543" y="407"/>
                    <a:pt x="552" y="407"/>
                    <a:pt x="561" y="407"/>
                  </a:cubicBezTo>
                  <a:cubicBezTo>
                    <a:pt x="828" y="407"/>
                    <a:pt x="828" y="0"/>
                    <a:pt x="561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56"/>
            <p:cNvSpPr/>
            <p:nvPr/>
          </p:nvSpPr>
          <p:spPr>
            <a:xfrm>
              <a:off x="2490524" y="1799589"/>
              <a:ext cx="11377" cy="18613"/>
            </a:xfrm>
            <a:custGeom>
              <a:rect b="b" l="l" r="r" t="t"/>
              <a:pathLst>
                <a:path extrusionOk="0" h="710" w="434">
                  <a:moveTo>
                    <a:pt x="217" y="1"/>
                  </a:moveTo>
                  <a:cubicBezTo>
                    <a:pt x="109" y="1"/>
                    <a:pt x="1" y="73"/>
                    <a:pt x="15" y="217"/>
                  </a:cubicBezTo>
                  <a:lnTo>
                    <a:pt x="15" y="506"/>
                  </a:lnTo>
                  <a:cubicBezTo>
                    <a:pt x="1" y="622"/>
                    <a:pt x="102" y="708"/>
                    <a:pt x="203" y="708"/>
                  </a:cubicBezTo>
                  <a:cubicBezTo>
                    <a:pt x="210" y="709"/>
                    <a:pt x="218" y="710"/>
                    <a:pt x="225" y="710"/>
                  </a:cubicBezTo>
                  <a:cubicBezTo>
                    <a:pt x="331" y="710"/>
                    <a:pt x="419" y="615"/>
                    <a:pt x="419" y="520"/>
                  </a:cubicBezTo>
                  <a:lnTo>
                    <a:pt x="419" y="217"/>
                  </a:lnTo>
                  <a:cubicBezTo>
                    <a:pt x="434" y="73"/>
                    <a:pt x="326" y="1"/>
                    <a:pt x="217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56"/>
            <p:cNvSpPr/>
            <p:nvPr/>
          </p:nvSpPr>
          <p:spPr>
            <a:xfrm>
              <a:off x="2401393" y="1596554"/>
              <a:ext cx="19163" cy="15755"/>
            </a:xfrm>
            <a:custGeom>
              <a:rect b="b" l="l" r="r" t="t"/>
              <a:pathLst>
                <a:path extrusionOk="0" h="601" w="731">
                  <a:moveTo>
                    <a:pt x="268" y="1"/>
                  </a:moveTo>
                  <a:cubicBezTo>
                    <a:pt x="121" y="1"/>
                    <a:pt x="1" y="184"/>
                    <a:pt x="124" y="340"/>
                  </a:cubicBezTo>
                  <a:lnTo>
                    <a:pt x="326" y="543"/>
                  </a:lnTo>
                  <a:cubicBezTo>
                    <a:pt x="369" y="571"/>
                    <a:pt x="413" y="600"/>
                    <a:pt x="470" y="600"/>
                  </a:cubicBezTo>
                  <a:cubicBezTo>
                    <a:pt x="644" y="600"/>
                    <a:pt x="730" y="384"/>
                    <a:pt x="615" y="254"/>
                  </a:cubicBezTo>
                  <a:lnTo>
                    <a:pt x="398" y="52"/>
                  </a:lnTo>
                  <a:cubicBezTo>
                    <a:pt x="356" y="16"/>
                    <a:pt x="311" y="1"/>
                    <a:pt x="268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56"/>
            <p:cNvSpPr/>
            <p:nvPr/>
          </p:nvSpPr>
          <p:spPr>
            <a:xfrm>
              <a:off x="2569563" y="1765378"/>
              <a:ext cx="20893" cy="16830"/>
            </a:xfrm>
            <a:custGeom>
              <a:rect b="b" l="l" r="r" t="t"/>
              <a:pathLst>
                <a:path extrusionOk="0" h="642" w="797">
                  <a:moveTo>
                    <a:pt x="313" y="0"/>
                  </a:moveTo>
                  <a:cubicBezTo>
                    <a:pt x="149" y="0"/>
                    <a:pt x="1" y="225"/>
                    <a:pt x="176" y="368"/>
                  </a:cubicBezTo>
                  <a:lnTo>
                    <a:pt x="393" y="584"/>
                  </a:lnTo>
                  <a:cubicBezTo>
                    <a:pt x="421" y="613"/>
                    <a:pt x="479" y="642"/>
                    <a:pt x="537" y="642"/>
                  </a:cubicBezTo>
                  <a:cubicBezTo>
                    <a:pt x="710" y="642"/>
                    <a:pt x="797" y="425"/>
                    <a:pt x="681" y="295"/>
                  </a:cubicBezTo>
                  <a:lnTo>
                    <a:pt x="465" y="79"/>
                  </a:lnTo>
                  <a:cubicBezTo>
                    <a:pt x="419" y="23"/>
                    <a:pt x="366" y="0"/>
                    <a:pt x="313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56"/>
            <p:cNvSpPr/>
            <p:nvPr/>
          </p:nvSpPr>
          <p:spPr>
            <a:xfrm>
              <a:off x="2571136" y="1595610"/>
              <a:ext cx="20841" cy="16699"/>
            </a:xfrm>
            <a:custGeom>
              <a:rect b="b" l="l" r="r" t="t"/>
              <a:pathLst>
                <a:path extrusionOk="0" h="637" w="795">
                  <a:moveTo>
                    <a:pt x="491" y="1"/>
                  </a:moveTo>
                  <a:cubicBezTo>
                    <a:pt x="436" y="1"/>
                    <a:pt x="380" y="26"/>
                    <a:pt x="333" y="88"/>
                  </a:cubicBezTo>
                  <a:lnTo>
                    <a:pt x="116" y="290"/>
                  </a:lnTo>
                  <a:cubicBezTo>
                    <a:pt x="1" y="420"/>
                    <a:pt x="87" y="636"/>
                    <a:pt x="260" y="636"/>
                  </a:cubicBezTo>
                  <a:cubicBezTo>
                    <a:pt x="318" y="636"/>
                    <a:pt x="376" y="607"/>
                    <a:pt x="405" y="579"/>
                  </a:cubicBezTo>
                  <a:lnTo>
                    <a:pt x="621" y="362"/>
                  </a:lnTo>
                  <a:cubicBezTo>
                    <a:pt x="794" y="222"/>
                    <a:pt x="652" y="1"/>
                    <a:pt x="491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56"/>
            <p:cNvSpPr/>
            <p:nvPr/>
          </p:nvSpPr>
          <p:spPr>
            <a:xfrm>
              <a:off x="2401236" y="1766296"/>
              <a:ext cx="19583" cy="15913"/>
            </a:xfrm>
            <a:custGeom>
              <a:rect b="b" l="l" r="r" t="t"/>
              <a:pathLst>
                <a:path extrusionOk="0" h="607" w="747">
                  <a:moveTo>
                    <a:pt x="456" y="0"/>
                  </a:moveTo>
                  <a:cubicBezTo>
                    <a:pt x="414" y="0"/>
                    <a:pt x="372" y="13"/>
                    <a:pt x="332" y="44"/>
                  </a:cubicBezTo>
                  <a:lnTo>
                    <a:pt x="130" y="260"/>
                  </a:lnTo>
                  <a:cubicBezTo>
                    <a:pt x="0" y="390"/>
                    <a:pt x="87" y="607"/>
                    <a:pt x="274" y="607"/>
                  </a:cubicBezTo>
                  <a:cubicBezTo>
                    <a:pt x="318" y="607"/>
                    <a:pt x="375" y="578"/>
                    <a:pt x="404" y="549"/>
                  </a:cubicBezTo>
                  <a:lnTo>
                    <a:pt x="621" y="333"/>
                  </a:lnTo>
                  <a:cubicBezTo>
                    <a:pt x="746" y="184"/>
                    <a:pt x="611" y="0"/>
                    <a:pt x="456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56"/>
            <p:cNvSpPr/>
            <p:nvPr/>
          </p:nvSpPr>
          <p:spPr>
            <a:xfrm>
              <a:off x="2373160" y="1634985"/>
              <a:ext cx="23174" cy="14025"/>
            </a:xfrm>
            <a:custGeom>
              <a:rect b="b" l="l" r="r" t="t"/>
              <a:pathLst>
                <a:path extrusionOk="0" h="535" w="884">
                  <a:moveTo>
                    <a:pt x="303" y="0"/>
                  </a:moveTo>
                  <a:cubicBezTo>
                    <a:pt x="104" y="0"/>
                    <a:pt x="0" y="330"/>
                    <a:pt x="248" y="405"/>
                  </a:cubicBezTo>
                  <a:lnTo>
                    <a:pt x="523" y="520"/>
                  </a:lnTo>
                  <a:cubicBezTo>
                    <a:pt x="551" y="520"/>
                    <a:pt x="566" y="535"/>
                    <a:pt x="595" y="535"/>
                  </a:cubicBezTo>
                  <a:cubicBezTo>
                    <a:pt x="811" y="535"/>
                    <a:pt x="883" y="231"/>
                    <a:pt x="681" y="145"/>
                  </a:cubicBezTo>
                  <a:lnTo>
                    <a:pt x="407" y="29"/>
                  </a:lnTo>
                  <a:cubicBezTo>
                    <a:pt x="370" y="9"/>
                    <a:pt x="335" y="0"/>
                    <a:pt x="303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56"/>
            <p:cNvSpPr/>
            <p:nvPr/>
          </p:nvSpPr>
          <p:spPr>
            <a:xfrm>
              <a:off x="2595516" y="1729333"/>
              <a:ext cx="21811" cy="13527"/>
            </a:xfrm>
            <a:custGeom>
              <a:rect b="b" l="l" r="r" t="t"/>
              <a:pathLst>
                <a:path extrusionOk="0" h="516" w="832">
                  <a:moveTo>
                    <a:pt x="291" y="0"/>
                  </a:moveTo>
                  <a:cubicBezTo>
                    <a:pt x="100" y="0"/>
                    <a:pt x="1" y="281"/>
                    <a:pt x="197" y="386"/>
                  </a:cubicBezTo>
                  <a:lnTo>
                    <a:pt x="471" y="501"/>
                  </a:lnTo>
                  <a:cubicBezTo>
                    <a:pt x="500" y="516"/>
                    <a:pt x="529" y="516"/>
                    <a:pt x="557" y="516"/>
                  </a:cubicBezTo>
                  <a:cubicBezTo>
                    <a:pt x="774" y="516"/>
                    <a:pt x="832" y="212"/>
                    <a:pt x="630" y="126"/>
                  </a:cubicBezTo>
                  <a:lnTo>
                    <a:pt x="355" y="10"/>
                  </a:lnTo>
                  <a:cubicBezTo>
                    <a:pt x="333" y="3"/>
                    <a:pt x="312" y="0"/>
                    <a:pt x="291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56"/>
            <p:cNvSpPr/>
            <p:nvPr/>
          </p:nvSpPr>
          <p:spPr>
            <a:xfrm>
              <a:off x="2535195" y="1570129"/>
              <a:ext cx="15650" cy="17197"/>
            </a:xfrm>
            <a:custGeom>
              <a:rect b="b" l="l" r="r" t="t"/>
              <a:pathLst>
                <a:path extrusionOk="0" h="656" w="597">
                  <a:moveTo>
                    <a:pt x="345" y="1"/>
                  </a:moveTo>
                  <a:cubicBezTo>
                    <a:pt x="279" y="1"/>
                    <a:pt x="213" y="32"/>
                    <a:pt x="173" y="107"/>
                  </a:cubicBezTo>
                  <a:lnTo>
                    <a:pt x="58" y="381"/>
                  </a:lnTo>
                  <a:cubicBezTo>
                    <a:pt x="0" y="511"/>
                    <a:pt x="87" y="656"/>
                    <a:pt x="231" y="656"/>
                  </a:cubicBezTo>
                  <a:lnTo>
                    <a:pt x="246" y="656"/>
                  </a:lnTo>
                  <a:cubicBezTo>
                    <a:pt x="332" y="656"/>
                    <a:pt x="390" y="612"/>
                    <a:pt x="433" y="540"/>
                  </a:cubicBezTo>
                  <a:lnTo>
                    <a:pt x="549" y="266"/>
                  </a:lnTo>
                  <a:cubicBezTo>
                    <a:pt x="596" y="115"/>
                    <a:pt x="470" y="1"/>
                    <a:pt x="345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56"/>
            <p:cNvSpPr/>
            <p:nvPr/>
          </p:nvSpPr>
          <p:spPr>
            <a:xfrm>
              <a:off x="2441345" y="1790099"/>
              <a:ext cx="16463" cy="18219"/>
            </a:xfrm>
            <a:custGeom>
              <a:rect b="b" l="l" r="r" t="t"/>
              <a:pathLst>
                <a:path extrusionOk="0" h="695" w="628">
                  <a:moveTo>
                    <a:pt x="349" y="1"/>
                  </a:moveTo>
                  <a:cubicBezTo>
                    <a:pt x="272" y="1"/>
                    <a:pt x="195" y="43"/>
                    <a:pt x="159" y="146"/>
                  </a:cubicBezTo>
                  <a:lnTo>
                    <a:pt x="58" y="421"/>
                  </a:lnTo>
                  <a:cubicBezTo>
                    <a:pt x="0" y="550"/>
                    <a:pt x="87" y="695"/>
                    <a:pt x="231" y="695"/>
                  </a:cubicBezTo>
                  <a:lnTo>
                    <a:pt x="246" y="695"/>
                  </a:lnTo>
                  <a:cubicBezTo>
                    <a:pt x="318" y="695"/>
                    <a:pt x="390" y="652"/>
                    <a:pt x="419" y="579"/>
                  </a:cubicBezTo>
                  <a:lnTo>
                    <a:pt x="534" y="305"/>
                  </a:lnTo>
                  <a:cubicBezTo>
                    <a:pt x="627" y="138"/>
                    <a:pt x="487" y="1"/>
                    <a:pt x="349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56"/>
            <p:cNvSpPr/>
            <p:nvPr/>
          </p:nvSpPr>
          <p:spPr>
            <a:xfrm>
              <a:off x="2443521" y="1569290"/>
              <a:ext cx="15624" cy="17276"/>
            </a:xfrm>
            <a:custGeom>
              <a:rect b="b" l="l" r="r" t="t"/>
              <a:pathLst>
                <a:path extrusionOk="0" h="659" w="596">
                  <a:moveTo>
                    <a:pt x="252" y="0"/>
                  </a:moveTo>
                  <a:cubicBezTo>
                    <a:pt x="128" y="0"/>
                    <a:pt x="1" y="111"/>
                    <a:pt x="47" y="269"/>
                  </a:cubicBezTo>
                  <a:lnTo>
                    <a:pt x="163" y="529"/>
                  </a:lnTo>
                  <a:cubicBezTo>
                    <a:pt x="191" y="601"/>
                    <a:pt x="264" y="659"/>
                    <a:pt x="336" y="659"/>
                  </a:cubicBezTo>
                  <a:lnTo>
                    <a:pt x="350" y="659"/>
                  </a:lnTo>
                  <a:cubicBezTo>
                    <a:pt x="495" y="659"/>
                    <a:pt x="596" y="514"/>
                    <a:pt x="538" y="384"/>
                  </a:cubicBezTo>
                  <a:lnTo>
                    <a:pt x="422" y="110"/>
                  </a:lnTo>
                  <a:cubicBezTo>
                    <a:pt x="387" y="33"/>
                    <a:pt x="320" y="0"/>
                    <a:pt x="252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56"/>
            <p:cNvSpPr/>
            <p:nvPr/>
          </p:nvSpPr>
          <p:spPr>
            <a:xfrm>
              <a:off x="2532416" y="1791121"/>
              <a:ext cx="16411" cy="18351"/>
            </a:xfrm>
            <a:custGeom>
              <a:rect b="b" l="l" r="r" t="t"/>
              <a:pathLst>
                <a:path extrusionOk="0" h="700" w="626">
                  <a:moveTo>
                    <a:pt x="277" y="1"/>
                  </a:moveTo>
                  <a:cubicBezTo>
                    <a:pt x="140" y="1"/>
                    <a:pt x="0" y="131"/>
                    <a:pt x="92" y="295"/>
                  </a:cubicBezTo>
                  <a:lnTo>
                    <a:pt x="193" y="569"/>
                  </a:lnTo>
                  <a:cubicBezTo>
                    <a:pt x="222" y="641"/>
                    <a:pt x="294" y="699"/>
                    <a:pt x="380" y="699"/>
                  </a:cubicBezTo>
                  <a:lnTo>
                    <a:pt x="395" y="699"/>
                  </a:lnTo>
                  <a:cubicBezTo>
                    <a:pt x="525" y="685"/>
                    <a:pt x="626" y="555"/>
                    <a:pt x="568" y="425"/>
                  </a:cubicBezTo>
                  <a:lnTo>
                    <a:pt x="467" y="151"/>
                  </a:lnTo>
                  <a:cubicBezTo>
                    <a:pt x="435" y="45"/>
                    <a:pt x="357" y="1"/>
                    <a:pt x="277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56"/>
            <p:cNvSpPr/>
            <p:nvPr/>
          </p:nvSpPr>
          <p:spPr>
            <a:xfrm>
              <a:off x="2596486" y="1637370"/>
              <a:ext cx="21785" cy="13527"/>
            </a:xfrm>
            <a:custGeom>
              <a:rect b="b" l="l" r="r" t="t"/>
              <a:pathLst>
                <a:path extrusionOk="0" h="516" w="831">
                  <a:moveTo>
                    <a:pt x="539" y="1"/>
                  </a:moveTo>
                  <a:cubicBezTo>
                    <a:pt x="519" y="1"/>
                    <a:pt x="499" y="4"/>
                    <a:pt x="477" y="10"/>
                  </a:cubicBezTo>
                  <a:lnTo>
                    <a:pt x="203" y="126"/>
                  </a:lnTo>
                  <a:cubicBezTo>
                    <a:pt x="1" y="213"/>
                    <a:pt x="59" y="516"/>
                    <a:pt x="275" y="516"/>
                  </a:cubicBezTo>
                  <a:cubicBezTo>
                    <a:pt x="304" y="516"/>
                    <a:pt x="333" y="516"/>
                    <a:pt x="347" y="501"/>
                  </a:cubicBezTo>
                  <a:lnTo>
                    <a:pt x="621" y="400"/>
                  </a:lnTo>
                  <a:cubicBezTo>
                    <a:pt x="831" y="295"/>
                    <a:pt x="732" y="1"/>
                    <a:pt x="539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56"/>
            <p:cNvSpPr/>
            <p:nvPr/>
          </p:nvSpPr>
          <p:spPr>
            <a:xfrm>
              <a:off x="2373606" y="1727052"/>
              <a:ext cx="22859" cy="13920"/>
            </a:xfrm>
            <a:custGeom>
              <a:rect b="b" l="l" r="r" t="t"/>
              <a:pathLst>
                <a:path extrusionOk="0" h="531" w="872">
                  <a:moveTo>
                    <a:pt x="575" y="0"/>
                  </a:moveTo>
                  <a:cubicBezTo>
                    <a:pt x="544" y="0"/>
                    <a:pt x="511" y="8"/>
                    <a:pt x="477" y="25"/>
                  </a:cubicBezTo>
                  <a:lnTo>
                    <a:pt x="202" y="141"/>
                  </a:lnTo>
                  <a:cubicBezTo>
                    <a:pt x="0" y="213"/>
                    <a:pt x="58" y="516"/>
                    <a:pt x="289" y="530"/>
                  </a:cubicBezTo>
                  <a:cubicBezTo>
                    <a:pt x="303" y="530"/>
                    <a:pt x="332" y="516"/>
                    <a:pt x="361" y="516"/>
                  </a:cubicBezTo>
                  <a:lnTo>
                    <a:pt x="621" y="400"/>
                  </a:lnTo>
                  <a:cubicBezTo>
                    <a:pt x="871" y="325"/>
                    <a:pt x="774" y="0"/>
                    <a:pt x="575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6" name="Google Shape;896;p56"/>
          <p:cNvGrpSpPr/>
          <p:nvPr/>
        </p:nvGrpSpPr>
        <p:grpSpPr>
          <a:xfrm>
            <a:off x="1300896" y="1508472"/>
            <a:ext cx="1109500" cy="1584733"/>
            <a:chOff x="1341612" y="3340055"/>
            <a:chExt cx="259399" cy="370524"/>
          </a:xfrm>
        </p:grpSpPr>
        <p:sp>
          <p:nvSpPr>
            <p:cNvPr id="897" name="Google Shape;897;p56"/>
            <p:cNvSpPr/>
            <p:nvPr/>
          </p:nvSpPr>
          <p:spPr>
            <a:xfrm>
              <a:off x="1383954" y="3340055"/>
              <a:ext cx="43615" cy="35664"/>
            </a:xfrm>
            <a:custGeom>
              <a:rect b="b" l="l" r="r" t="t"/>
              <a:pathLst>
                <a:path extrusionOk="0" h="2382" w="2913">
                  <a:moveTo>
                    <a:pt x="999" y="0"/>
                  </a:moveTo>
                  <a:cubicBezTo>
                    <a:pt x="452" y="0"/>
                    <a:pt x="11" y="442"/>
                    <a:pt x="11" y="989"/>
                  </a:cubicBezTo>
                  <a:lnTo>
                    <a:pt x="11" y="2019"/>
                  </a:lnTo>
                  <a:cubicBezTo>
                    <a:pt x="0" y="2260"/>
                    <a:pt x="179" y="2381"/>
                    <a:pt x="360" y="2381"/>
                  </a:cubicBezTo>
                  <a:cubicBezTo>
                    <a:pt x="542" y="2381"/>
                    <a:pt x="726" y="2260"/>
                    <a:pt x="726" y="2019"/>
                  </a:cubicBezTo>
                  <a:lnTo>
                    <a:pt x="726" y="989"/>
                  </a:lnTo>
                  <a:cubicBezTo>
                    <a:pt x="726" y="841"/>
                    <a:pt x="852" y="736"/>
                    <a:pt x="999" y="736"/>
                  </a:cubicBezTo>
                  <a:lnTo>
                    <a:pt x="1924" y="736"/>
                  </a:lnTo>
                  <a:cubicBezTo>
                    <a:pt x="2071" y="736"/>
                    <a:pt x="2197" y="841"/>
                    <a:pt x="2197" y="989"/>
                  </a:cubicBezTo>
                  <a:lnTo>
                    <a:pt x="2197" y="2019"/>
                  </a:lnTo>
                  <a:cubicBezTo>
                    <a:pt x="2197" y="2260"/>
                    <a:pt x="2376" y="2381"/>
                    <a:pt x="2555" y="2381"/>
                  </a:cubicBezTo>
                  <a:cubicBezTo>
                    <a:pt x="2733" y="2381"/>
                    <a:pt x="2912" y="2260"/>
                    <a:pt x="2912" y="2019"/>
                  </a:cubicBezTo>
                  <a:lnTo>
                    <a:pt x="2912" y="989"/>
                  </a:lnTo>
                  <a:cubicBezTo>
                    <a:pt x="2912" y="442"/>
                    <a:pt x="2471" y="0"/>
                    <a:pt x="192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56"/>
            <p:cNvSpPr/>
            <p:nvPr/>
          </p:nvSpPr>
          <p:spPr>
            <a:xfrm>
              <a:off x="1363966" y="3403329"/>
              <a:ext cx="237045" cy="307251"/>
            </a:xfrm>
            <a:custGeom>
              <a:rect b="b" l="l" r="r" t="t"/>
              <a:pathLst>
                <a:path extrusionOk="0" h="20521" w="15832">
                  <a:moveTo>
                    <a:pt x="736" y="0"/>
                  </a:moveTo>
                  <a:cubicBezTo>
                    <a:pt x="337" y="0"/>
                    <a:pt x="0" y="337"/>
                    <a:pt x="0" y="757"/>
                  </a:cubicBezTo>
                  <a:lnTo>
                    <a:pt x="0" y="19763"/>
                  </a:lnTo>
                  <a:cubicBezTo>
                    <a:pt x="0" y="20184"/>
                    <a:pt x="337" y="20520"/>
                    <a:pt x="736" y="20520"/>
                  </a:cubicBezTo>
                  <a:lnTo>
                    <a:pt x="15075" y="20520"/>
                  </a:lnTo>
                  <a:cubicBezTo>
                    <a:pt x="15495" y="20520"/>
                    <a:pt x="15832" y="20184"/>
                    <a:pt x="15832" y="19763"/>
                  </a:cubicBezTo>
                  <a:lnTo>
                    <a:pt x="15832" y="757"/>
                  </a:lnTo>
                  <a:cubicBezTo>
                    <a:pt x="15832" y="337"/>
                    <a:pt x="15495" y="0"/>
                    <a:pt x="15075" y="0"/>
                  </a:cubicBez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56"/>
            <p:cNvSpPr/>
            <p:nvPr/>
          </p:nvSpPr>
          <p:spPr>
            <a:xfrm>
              <a:off x="1341612" y="3371841"/>
              <a:ext cx="237045" cy="306936"/>
            </a:xfrm>
            <a:custGeom>
              <a:rect b="b" l="l" r="r" t="t"/>
              <a:pathLst>
                <a:path extrusionOk="0" h="20500" w="15832">
                  <a:moveTo>
                    <a:pt x="736" y="1"/>
                  </a:moveTo>
                  <a:cubicBezTo>
                    <a:pt x="337" y="1"/>
                    <a:pt x="1" y="337"/>
                    <a:pt x="1" y="737"/>
                  </a:cubicBezTo>
                  <a:lnTo>
                    <a:pt x="1" y="19764"/>
                  </a:lnTo>
                  <a:cubicBezTo>
                    <a:pt x="1" y="20163"/>
                    <a:pt x="337" y="20500"/>
                    <a:pt x="736" y="20500"/>
                  </a:cubicBezTo>
                  <a:lnTo>
                    <a:pt x="15075" y="20500"/>
                  </a:lnTo>
                  <a:cubicBezTo>
                    <a:pt x="15495" y="20500"/>
                    <a:pt x="15832" y="20163"/>
                    <a:pt x="15832" y="19743"/>
                  </a:cubicBezTo>
                  <a:lnTo>
                    <a:pt x="15832" y="737"/>
                  </a:lnTo>
                  <a:cubicBezTo>
                    <a:pt x="15832" y="337"/>
                    <a:pt x="15495" y="1"/>
                    <a:pt x="15075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56"/>
            <p:cNvSpPr/>
            <p:nvPr/>
          </p:nvSpPr>
          <p:spPr>
            <a:xfrm>
              <a:off x="1556303" y="3371841"/>
              <a:ext cx="22354" cy="306936"/>
            </a:xfrm>
            <a:custGeom>
              <a:rect b="b" l="l" r="r" t="t"/>
              <a:pathLst>
                <a:path extrusionOk="0" h="20500" w="1493">
                  <a:moveTo>
                    <a:pt x="0" y="1"/>
                  </a:moveTo>
                  <a:lnTo>
                    <a:pt x="0" y="20500"/>
                  </a:lnTo>
                  <a:lnTo>
                    <a:pt x="736" y="20500"/>
                  </a:lnTo>
                  <a:cubicBezTo>
                    <a:pt x="1156" y="20500"/>
                    <a:pt x="1493" y="20163"/>
                    <a:pt x="1493" y="19743"/>
                  </a:cubicBezTo>
                  <a:lnTo>
                    <a:pt x="1493" y="737"/>
                  </a:lnTo>
                  <a:cubicBezTo>
                    <a:pt x="1493" y="337"/>
                    <a:pt x="1156" y="1"/>
                    <a:pt x="736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56"/>
            <p:cNvSpPr/>
            <p:nvPr/>
          </p:nvSpPr>
          <p:spPr>
            <a:xfrm>
              <a:off x="1379387" y="3455583"/>
              <a:ext cx="44708" cy="44708"/>
            </a:xfrm>
            <a:custGeom>
              <a:rect b="b" l="l" r="r" t="t"/>
              <a:pathLst>
                <a:path extrusionOk="0" h="2986" w="2986">
                  <a:moveTo>
                    <a:pt x="190" y="0"/>
                  </a:moveTo>
                  <a:cubicBezTo>
                    <a:pt x="85" y="0"/>
                    <a:pt x="0" y="84"/>
                    <a:pt x="0" y="190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190"/>
                  </a:lnTo>
                  <a:cubicBezTo>
                    <a:pt x="2986" y="84"/>
                    <a:pt x="2902" y="0"/>
                    <a:pt x="279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56"/>
            <p:cNvSpPr/>
            <p:nvPr/>
          </p:nvSpPr>
          <p:spPr>
            <a:xfrm>
              <a:off x="1379387" y="3527975"/>
              <a:ext cx="44708" cy="44723"/>
            </a:xfrm>
            <a:custGeom>
              <a:rect b="b" l="l" r="r" t="t"/>
              <a:pathLst>
                <a:path extrusionOk="0" h="2987" w="2986">
                  <a:moveTo>
                    <a:pt x="190" y="1"/>
                  </a:moveTo>
                  <a:cubicBezTo>
                    <a:pt x="85" y="1"/>
                    <a:pt x="0" y="85"/>
                    <a:pt x="0" y="190"/>
                  </a:cubicBezTo>
                  <a:lnTo>
                    <a:pt x="0" y="2776"/>
                  </a:lnTo>
                  <a:cubicBezTo>
                    <a:pt x="0" y="2881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881"/>
                    <a:pt x="2986" y="2776"/>
                  </a:cubicBezTo>
                  <a:lnTo>
                    <a:pt x="2986" y="190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56"/>
            <p:cNvSpPr/>
            <p:nvPr/>
          </p:nvSpPr>
          <p:spPr>
            <a:xfrm>
              <a:off x="1379387" y="3600067"/>
              <a:ext cx="44708" cy="44708"/>
            </a:xfrm>
            <a:custGeom>
              <a:rect b="b" l="l" r="r" t="t"/>
              <a:pathLst>
                <a:path extrusionOk="0" h="2986" w="2986">
                  <a:moveTo>
                    <a:pt x="190" y="1"/>
                  </a:moveTo>
                  <a:cubicBezTo>
                    <a:pt x="85" y="1"/>
                    <a:pt x="0" y="85"/>
                    <a:pt x="0" y="211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211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56"/>
            <p:cNvSpPr/>
            <p:nvPr/>
          </p:nvSpPr>
          <p:spPr>
            <a:xfrm>
              <a:off x="1444233" y="3459041"/>
              <a:ext cx="103894" cy="11035"/>
            </a:xfrm>
            <a:custGeom>
              <a:rect b="b" l="l" r="r" t="t"/>
              <a:pathLst>
                <a:path extrusionOk="0" h="737" w="6939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56"/>
            <p:cNvSpPr/>
            <p:nvPr/>
          </p:nvSpPr>
          <p:spPr>
            <a:xfrm>
              <a:off x="1444233" y="3482967"/>
              <a:ext cx="103894" cy="10720"/>
            </a:xfrm>
            <a:custGeom>
              <a:rect b="b" l="l" r="r" t="t"/>
              <a:pathLst>
                <a:path extrusionOk="0" h="716" w="6939">
                  <a:moveTo>
                    <a:pt x="484" y="0"/>
                  </a:moveTo>
                  <a:cubicBezTo>
                    <a:pt x="0" y="0"/>
                    <a:pt x="0" y="715"/>
                    <a:pt x="484" y="715"/>
                  </a:cubicBezTo>
                  <a:lnTo>
                    <a:pt x="6455" y="715"/>
                  </a:lnTo>
                  <a:cubicBezTo>
                    <a:pt x="6939" y="715"/>
                    <a:pt x="6939" y="0"/>
                    <a:pt x="6455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56"/>
            <p:cNvSpPr/>
            <p:nvPr/>
          </p:nvSpPr>
          <p:spPr>
            <a:xfrm>
              <a:off x="1444233" y="3531433"/>
              <a:ext cx="103894" cy="10735"/>
            </a:xfrm>
            <a:custGeom>
              <a:rect b="b" l="l" r="r" t="t"/>
              <a:pathLst>
                <a:path extrusionOk="0" h="717" w="6939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56"/>
            <p:cNvSpPr/>
            <p:nvPr/>
          </p:nvSpPr>
          <p:spPr>
            <a:xfrm>
              <a:off x="1444233" y="3555359"/>
              <a:ext cx="103894" cy="10720"/>
            </a:xfrm>
            <a:custGeom>
              <a:rect b="b" l="l" r="r" t="t"/>
              <a:pathLst>
                <a:path extrusionOk="0" h="716" w="6939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56"/>
            <p:cNvSpPr/>
            <p:nvPr/>
          </p:nvSpPr>
          <p:spPr>
            <a:xfrm>
              <a:off x="1444233" y="3603526"/>
              <a:ext cx="103894" cy="11035"/>
            </a:xfrm>
            <a:custGeom>
              <a:rect b="b" l="l" r="r" t="t"/>
              <a:pathLst>
                <a:path extrusionOk="0" h="737" w="6939">
                  <a:moveTo>
                    <a:pt x="484" y="1"/>
                  </a:moveTo>
                  <a:cubicBezTo>
                    <a:pt x="0" y="1"/>
                    <a:pt x="0" y="737"/>
                    <a:pt x="484" y="737"/>
                  </a:cubicBezTo>
                  <a:lnTo>
                    <a:pt x="6455" y="737"/>
                  </a:lnTo>
                  <a:cubicBezTo>
                    <a:pt x="6939" y="737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56"/>
            <p:cNvSpPr/>
            <p:nvPr/>
          </p:nvSpPr>
          <p:spPr>
            <a:xfrm>
              <a:off x="1444233" y="3627452"/>
              <a:ext cx="103894" cy="11035"/>
            </a:xfrm>
            <a:custGeom>
              <a:rect b="b" l="l" r="r" t="t"/>
              <a:pathLst>
                <a:path extrusionOk="0" h="737" w="6939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56"/>
            <p:cNvSpPr/>
            <p:nvPr/>
          </p:nvSpPr>
          <p:spPr>
            <a:xfrm>
              <a:off x="1390183" y="3448845"/>
              <a:ext cx="55413" cy="37087"/>
            </a:xfrm>
            <a:custGeom>
              <a:rect b="b" l="l" r="r" t="t"/>
              <a:pathLst>
                <a:path extrusionOk="0" h="2477" w="3701">
                  <a:moveTo>
                    <a:pt x="3156" y="0"/>
                  </a:moveTo>
                  <a:cubicBezTo>
                    <a:pt x="3077" y="0"/>
                    <a:pt x="2995" y="28"/>
                    <a:pt x="2917" y="93"/>
                  </a:cubicBezTo>
                  <a:lnTo>
                    <a:pt x="1130" y="1607"/>
                  </a:lnTo>
                  <a:lnTo>
                    <a:pt x="772" y="1228"/>
                  </a:lnTo>
                  <a:cubicBezTo>
                    <a:pt x="722" y="1155"/>
                    <a:pt x="653" y="1124"/>
                    <a:pt x="580" y="1124"/>
                  </a:cubicBezTo>
                  <a:cubicBezTo>
                    <a:pt x="319" y="1124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2" y="2440"/>
                    <a:pt x="1010" y="2477"/>
                    <a:pt x="1103" y="2477"/>
                  </a:cubicBezTo>
                  <a:cubicBezTo>
                    <a:pt x="1189" y="2477"/>
                    <a:pt x="1280" y="2445"/>
                    <a:pt x="1361" y="2385"/>
                  </a:cubicBezTo>
                  <a:lnTo>
                    <a:pt x="3400" y="640"/>
                  </a:lnTo>
                  <a:cubicBezTo>
                    <a:pt x="3701" y="406"/>
                    <a:pt x="3458" y="0"/>
                    <a:pt x="3156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56"/>
            <p:cNvSpPr/>
            <p:nvPr/>
          </p:nvSpPr>
          <p:spPr>
            <a:xfrm>
              <a:off x="1390183" y="3521686"/>
              <a:ext cx="54874" cy="37147"/>
            </a:xfrm>
            <a:custGeom>
              <a:rect b="b" l="l" r="r" t="t"/>
              <a:pathLst>
                <a:path extrusionOk="0" h="2481" w="3665">
                  <a:moveTo>
                    <a:pt x="3137" y="0"/>
                  </a:moveTo>
                  <a:cubicBezTo>
                    <a:pt x="3064" y="0"/>
                    <a:pt x="2988" y="25"/>
                    <a:pt x="2917" y="85"/>
                  </a:cubicBezTo>
                  <a:lnTo>
                    <a:pt x="2917" y="106"/>
                  </a:lnTo>
                  <a:lnTo>
                    <a:pt x="1130" y="1619"/>
                  </a:lnTo>
                  <a:lnTo>
                    <a:pt x="772" y="1220"/>
                  </a:lnTo>
                  <a:cubicBezTo>
                    <a:pt x="722" y="1146"/>
                    <a:pt x="653" y="1116"/>
                    <a:pt x="580" y="1116"/>
                  </a:cubicBezTo>
                  <a:cubicBezTo>
                    <a:pt x="319" y="1116"/>
                    <a:pt x="0" y="1506"/>
                    <a:pt x="247" y="1703"/>
                  </a:cubicBezTo>
                  <a:lnTo>
                    <a:pt x="856" y="2355"/>
                  </a:lnTo>
                  <a:cubicBezTo>
                    <a:pt x="927" y="2437"/>
                    <a:pt x="1023" y="2480"/>
                    <a:pt x="1124" y="2480"/>
                  </a:cubicBezTo>
                  <a:cubicBezTo>
                    <a:pt x="1204" y="2480"/>
                    <a:pt x="1286" y="2453"/>
                    <a:pt x="1361" y="2397"/>
                  </a:cubicBezTo>
                  <a:lnTo>
                    <a:pt x="3379" y="652"/>
                  </a:lnTo>
                  <a:cubicBezTo>
                    <a:pt x="3665" y="400"/>
                    <a:pt x="3427" y="0"/>
                    <a:pt x="3137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56"/>
            <p:cNvSpPr/>
            <p:nvPr/>
          </p:nvSpPr>
          <p:spPr>
            <a:xfrm>
              <a:off x="1390183" y="3595216"/>
              <a:ext cx="55413" cy="37267"/>
            </a:xfrm>
            <a:custGeom>
              <a:rect b="b" l="l" r="r" t="t"/>
              <a:pathLst>
                <a:path extrusionOk="0" h="2489" w="3701">
                  <a:moveTo>
                    <a:pt x="3155" y="1"/>
                  </a:moveTo>
                  <a:cubicBezTo>
                    <a:pt x="3077" y="1"/>
                    <a:pt x="2995" y="28"/>
                    <a:pt x="2917" y="93"/>
                  </a:cubicBezTo>
                  <a:lnTo>
                    <a:pt x="2917" y="114"/>
                  </a:lnTo>
                  <a:lnTo>
                    <a:pt x="1130" y="1628"/>
                  </a:lnTo>
                  <a:lnTo>
                    <a:pt x="772" y="1229"/>
                  </a:lnTo>
                  <a:cubicBezTo>
                    <a:pt x="722" y="1155"/>
                    <a:pt x="653" y="1125"/>
                    <a:pt x="580" y="1125"/>
                  </a:cubicBezTo>
                  <a:cubicBezTo>
                    <a:pt x="319" y="1125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7" y="2446"/>
                    <a:pt x="1023" y="2489"/>
                    <a:pt x="1124" y="2489"/>
                  </a:cubicBezTo>
                  <a:cubicBezTo>
                    <a:pt x="1204" y="2489"/>
                    <a:pt x="1286" y="2462"/>
                    <a:pt x="1361" y="2406"/>
                  </a:cubicBezTo>
                  <a:lnTo>
                    <a:pt x="3400" y="661"/>
                  </a:lnTo>
                  <a:cubicBezTo>
                    <a:pt x="3701" y="410"/>
                    <a:pt x="3458" y="1"/>
                    <a:pt x="31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56"/>
            <p:cNvSpPr/>
            <p:nvPr/>
          </p:nvSpPr>
          <p:spPr>
            <a:xfrm>
              <a:off x="1368682" y="3362409"/>
              <a:ext cx="74309" cy="38734"/>
            </a:xfrm>
            <a:custGeom>
              <a:rect b="b" l="l" r="r" t="t"/>
              <a:pathLst>
                <a:path extrusionOk="0" h="2587" w="4963">
                  <a:moveTo>
                    <a:pt x="736" y="0"/>
                  </a:moveTo>
                  <a:cubicBezTo>
                    <a:pt x="316" y="0"/>
                    <a:pt x="1" y="336"/>
                    <a:pt x="1" y="736"/>
                  </a:cubicBezTo>
                  <a:lnTo>
                    <a:pt x="1" y="2250"/>
                  </a:lnTo>
                  <a:cubicBezTo>
                    <a:pt x="1" y="2439"/>
                    <a:pt x="148" y="2586"/>
                    <a:pt x="337" y="2586"/>
                  </a:cubicBezTo>
                  <a:lnTo>
                    <a:pt x="4626" y="2586"/>
                  </a:lnTo>
                  <a:cubicBezTo>
                    <a:pt x="4815" y="2586"/>
                    <a:pt x="4962" y="2439"/>
                    <a:pt x="4962" y="2250"/>
                  </a:cubicBezTo>
                  <a:lnTo>
                    <a:pt x="4962" y="736"/>
                  </a:lnTo>
                  <a:cubicBezTo>
                    <a:pt x="4962" y="336"/>
                    <a:pt x="4647" y="0"/>
                    <a:pt x="4227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56"/>
            <p:cNvSpPr/>
            <p:nvPr/>
          </p:nvSpPr>
          <p:spPr>
            <a:xfrm>
              <a:off x="1409602" y="3362409"/>
              <a:ext cx="33389" cy="38734"/>
            </a:xfrm>
            <a:custGeom>
              <a:rect b="b" l="l" r="r" t="t"/>
              <a:pathLst>
                <a:path extrusionOk="0" h="2587" w="2230">
                  <a:moveTo>
                    <a:pt x="1" y="0"/>
                  </a:moveTo>
                  <a:cubicBezTo>
                    <a:pt x="400" y="0"/>
                    <a:pt x="737" y="336"/>
                    <a:pt x="737" y="736"/>
                  </a:cubicBezTo>
                  <a:lnTo>
                    <a:pt x="737" y="2250"/>
                  </a:lnTo>
                  <a:cubicBezTo>
                    <a:pt x="737" y="2439"/>
                    <a:pt x="589" y="2586"/>
                    <a:pt x="400" y="2586"/>
                  </a:cubicBezTo>
                  <a:lnTo>
                    <a:pt x="1893" y="2586"/>
                  </a:lnTo>
                  <a:cubicBezTo>
                    <a:pt x="2082" y="2586"/>
                    <a:pt x="2229" y="2439"/>
                    <a:pt x="2229" y="2250"/>
                  </a:cubicBezTo>
                  <a:lnTo>
                    <a:pt x="2229" y="736"/>
                  </a:lnTo>
                  <a:cubicBezTo>
                    <a:pt x="2229" y="336"/>
                    <a:pt x="1893" y="0"/>
                    <a:pt x="1494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57"/>
          <p:cNvSpPr txBox="1"/>
          <p:nvPr>
            <p:ph type="ctrTitle"/>
          </p:nvPr>
        </p:nvSpPr>
        <p:spPr>
          <a:xfrm>
            <a:off x="415200" y="692400"/>
            <a:ext cx="4227300" cy="100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920" name="Google Shape;920;p57"/>
          <p:cNvSpPr txBox="1"/>
          <p:nvPr>
            <p:ph idx="1" type="subTitle"/>
          </p:nvPr>
        </p:nvSpPr>
        <p:spPr>
          <a:xfrm>
            <a:off x="415200" y="1607075"/>
            <a:ext cx="4227300" cy="39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have any questions?</a:t>
            </a:r>
            <a:endParaRPr/>
          </a:p>
        </p:txBody>
      </p:sp>
      <p:sp>
        <p:nvSpPr>
          <p:cNvPr id="921" name="Google Shape;921;p57"/>
          <p:cNvSpPr txBox="1"/>
          <p:nvPr>
            <p:ph idx="2" type="subTitle"/>
          </p:nvPr>
        </p:nvSpPr>
        <p:spPr>
          <a:xfrm>
            <a:off x="415200" y="2066100"/>
            <a:ext cx="4227300" cy="79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andrew blaker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a.blaker@kwansei.ac.jp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57"/>
          <p:cNvSpPr txBox="1"/>
          <p:nvPr/>
        </p:nvSpPr>
        <p:spPr>
          <a:xfrm>
            <a:off x="720006" y="4411250"/>
            <a:ext cx="38520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Please keep this slide for attrbution</a:t>
            </a:r>
            <a:endParaRPr b="1"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23" name="Google Shape;92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829825" y="871275"/>
            <a:ext cx="1861950" cy="1867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4" name="Google Shape;924;p57"/>
          <p:cNvGrpSpPr/>
          <p:nvPr/>
        </p:nvGrpSpPr>
        <p:grpSpPr>
          <a:xfrm>
            <a:off x="6074154" y="871286"/>
            <a:ext cx="1567908" cy="1867283"/>
            <a:chOff x="7010748" y="2870163"/>
            <a:chExt cx="363911" cy="433395"/>
          </a:xfrm>
        </p:grpSpPr>
        <p:sp>
          <p:nvSpPr>
            <p:cNvPr id="925" name="Google Shape;925;p57"/>
            <p:cNvSpPr/>
            <p:nvPr/>
          </p:nvSpPr>
          <p:spPr>
            <a:xfrm>
              <a:off x="7036386" y="2870163"/>
              <a:ext cx="287363" cy="433395"/>
            </a:xfrm>
            <a:custGeom>
              <a:rect b="b" l="l" r="r" t="t"/>
              <a:pathLst>
                <a:path extrusionOk="0" h="10785" w="7151">
                  <a:moveTo>
                    <a:pt x="737" y="0"/>
                  </a:moveTo>
                  <a:cubicBezTo>
                    <a:pt x="325" y="0"/>
                    <a:pt x="0" y="334"/>
                    <a:pt x="0" y="736"/>
                  </a:cubicBezTo>
                  <a:lnTo>
                    <a:pt x="0" y="10047"/>
                  </a:lnTo>
                  <a:cubicBezTo>
                    <a:pt x="0" y="10451"/>
                    <a:pt x="325" y="10785"/>
                    <a:pt x="737" y="10785"/>
                  </a:cubicBezTo>
                  <a:lnTo>
                    <a:pt x="6836" y="10785"/>
                  </a:lnTo>
                  <a:cubicBezTo>
                    <a:pt x="7013" y="10785"/>
                    <a:pt x="7150" y="10637"/>
                    <a:pt x="7150" y="10460"/>
                  </a:cubicBezTo>
                  <a:lnTo>
                    <a:pt x="7150" y="324"/>
                  </a:lnTo>
                  <a:cubicBezTo>
                    <a:pt x="7150" y="147"/>
                    <a:pt x="7013" y="0"/>
                    <a:pt x="6836" y="0"/>
                  </a:cubicBezTo>
                  <a:close/>
                </a:path>
              </a:pathLst>
            </a:custGeom>
            <a:solidFill>
              <a:srgbClr val="00BD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57"/>
            <p:cNvSpPr/>
            <p:nvPr/>
          </p:nvSpPr>
          <p:spPr>
            <a:xfrm>
              <a:off x="7311086" y="2870163"/>
              <a:ext cx="63573" cy="433395"/>
            </a:xfrm>
            <a:custGeom>
              <a:rect b="b" l="l" r="r" t="t"/>
              <a:pathLst>
                <a:path extrusionOk="0" h="10785" w="1582">
                  <a:moveTo>
                    <a:pt x="0" y="0"/>
                  </a:moveTo>
                  <a:lnTo>
                    <a:pt x="0" y="10785"/>
                  </a:lnTo>
                  <a:lnTo>
                    <a:pt x="845" y="10785"/>
                  </a:lnTo>
                  <a:cubicBezTo>
                    <a:pt x="1248" y="10785"/>
                    <a:pt x="1582" y="10451"/>
                    <a:pt x="1582" y="10047"/>
                  </a:cubicBezTo>
                  <a:lnTo>
                    <a:pt x="1582" y="736"/>
                  </a:lnTo>
                  <a:cubicBezTo>
                    <a:pt x="1582" y="334"/>
                    <a:pt x="1248" y="0"/>
                    <a:pt x="845" y="0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57"/>
            <p:cNvSpPr/>
            <p:nvPr/>
          </p:nvSpPr>
          <p:spPr>
            <a:xfrm>
              <a:off x="7010748" y="2930520"/>
              <a:ext cx="59233" cy="59233"/>
            </a:xfrm>
            <a:custGeom>
              <a:rect b="b" l="l" r="r" t="t"/>
              <a:pathLst>
                <a:path extrusionOk="0" h="1474" w="1474">
                  <a:moveTo>
                    <a:pt x="324" y="1"/>
                  </a:moveTo>
                  <a:cubicBezTo>
                    <a:pt x="147" y="1"/>
                    <a:pt x="0" y="138"/>
                    <a:pt x="0" y="315"/>
                  </a:cubicBezTo>
                  <a:lnTo>
                    <a:pt x="0" y="1150"/>
                  </a:lnTo>
                  <a:cubicBezTo>
                    <a:pt x="0" y="1327"/>
                    <a:pt x="147" y="1474"/>
                    <a:pt x="324" y="1474"/>
                  </a:cubicBezTo>
                  <a:lnTo>
                    <a:pt x="1159" y="1474"/>
                  </a:lnTo>
                  <a:cubicBezTo>
                    <a:pt x="1336" y="1474"/>
                    <a:pt x="1473" y="1327"/>
                    <a:pt x="1473" y="1150"/>
                  </a:cubicBezTo>
                  <a:lnTo>
                    <a:pt x="1473" y="315"/>
                  </a:lnTo>
                  <a:cubicBezTo>
                    <a:pt x="1473" y="138"/>
                    <a:pt x="1336" y="1"/>
                    <a:pt x="1159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57"/>
            <p:cNvSpPr/>
            <p:nvPr/>
          </p:nvSpPr>
          <p:spPr>
            <a:xfrm>
              <a:off x="7010748" y="3057222"/>
              <a:ext cx="59233" cy="59233"/>
            </a:xfrm>
            <a:custGeom>
              <a:rect b="b" l="l" r="r" t="t"/>
              <a:pathLst>
                <a:path extrusionOk="0" h="1474" w="1474">
                  <a:moveTo>
                    <a:pt x="324" y="1"/>
                  </a:moveTo>
                  <a:cubicBezTo>
                    <a:pt x="147" y="1"/>
                    <a:pt x="0" y="138"/>
                    <a:pt x="0" y="315"/>
                  </a:cubicBezTo>
                  <a:lnTo>
                    <a:pt x="0" y="1160"/>
                  </a:lnTo>
                  <a:cubicBezTo>
                    <a:pt x="0" y="1336"/>
                    <a:pt x="147" y="1474"/>
                    <a:pt x="324" y="1474"/>
                  </a:cubicBezTo>
                  <a:lnTo>
                    <a:pt x="1159" y="1474"/>
                  </a:lnTo>
                  <a:cubicBezTo>
                    <a:pt x="1336" y="1474"/>
                    <a:pt x="1473" y="1336"/>
                    <a:pt x="1473" y="1160"/>
                  </a:cubicBezTo>
                  <a:lnTo>
                    <a:pt x="1473" y="315"/>
                  </a:lnTo>
                  <a:cubicBezTo>
                    <a:pt x="1473" y="138"/>
                    <a:pt x="1336" y="1"/>
                    <a:pt x="1159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57"/>
            <p:cNvSpPr/>
            <p:nvPr/>
          </p:nvSpPr>
          <p:spPr>
            <a:xfrm>
              <a:off x="7010748" y="3183923"/>
              <a:ext cx="59233" cy="59233"/>
            </a:xfrm>
            <a:custGeom>
              <a:rect b="b" l="l" r="r" t="t"/>
              <a:pathLst>
                <a:path extrusionOk="0" h="1474" w="1474">
                  <a:moveTo>
                    <a:pt x="324" y="0"/>
                  </a:moveTo>
                  <a:cubicBezTo>
                    <a:pt x="147" y="0"/>
                    <a:pt x="0" y="148"/>
                    <a:pt x="0" y="325"/>
                  </a:cubicBezTo>
                  <a:lnTo>
                    <a:pt x="0" y="1159"/>
                  </a:lnTo>
                  <a:cubicBezTo>
                    <a:pt x="0" y="1336"/>
                    <a:pt x="147" y="1473"/>
                    <a:pt x="324" y="1473"/>
                  </a:cubicBezTo>
                  <a:lnTo>
                    <a:pt x="1159" y="1473"/>
                  </a:lnTo>
                  <a:cubicBezTo>
                    <a:pt x="1336" y="1473"/>
                    <a:pt x="1473" y="1336"/>
                    <a:pt x="1473" y="1159"/>
                  </a:cubicBezTo>
                  <a:lnTo>
                    <a:pt x="1473" y="325"/>
                  </a:lnTo>
                  <a:cubicBezTo>
                    <a:pt x="1473" y="148"/>
                    <a:pt x="1336" y="0"/>
                    <a:pt x="1159" y="0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57"/>
            <p:cNvSpPr/>
            <p:nvPr/>
          </p:nvSpPr>
          <p:spPr>
            <a:xfrm>
              <a:off x="7108195" y="2921840"/>
              <a:ext cx="160700" cy="93189"/>
            </a:xfrm>
            <a:custGeom>
              <a:rect b="b" l="l" r="r" t="t"/>
              <a:pathLst>
                <a:path extrusionOk="0" h="2319" w="3999">
                  <a:moveTo>
                    <a:pt x="315" y="0"/>
                  </a:moveTo>
                  <a:cubicBezTo>
                    <a:pt x="138" y="0"/>
                    <a:pt x="1" y="138"/>
                    <a:pt x="1" y="315"/>
                  </a:cubicBezTo>
                  <a:lnTo>
                    <a:pt x="1" y="2004"/>
                  </a:lnTo>
                  <a:cubicBezTo>
                    <a:pt x="1" y="2171"/>
                    <a:pt x="138" y="2318"/>
                    <a:pt x="315" y="2318"/>
                  </a:cubicBezTo>
                  <a:lnTo>
                    <a:pt x="3684" y="2318"/>
                  </a:lnTo>
                  <a:cubicBezTo>
                    <a:pt x="3861" y="2318"/>
                    <a:pt x="3999" y="2171"/>
                    <a:pt x="3999" y="2004"/>
                  </a:cubicBezTo>
                  <a:lnTo>
                    <a:pt x="3999" y="315"/>
                  </a:lnTo>
                  <a:cubicBezTo>
                    <a:pt x="3999" y="138"/>
                    <a:pt x="3861" y="0"/>
                    <a:pt x="3684" y="0"/>
                  </a:cubicBezTo>
                  <a:close/>
                </a:path>
              </a:pathLst>
            </a:custGeom>
            <a:solidFill>
              <a:srgbClr val="FF5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57"/>
            <p:cNvSpPr/>
            <p:nvPr/>
          </p:nvSpPr>
          <p:spPr>
            <a:xfrm>
              <a:off x="7108195" y="3048944"/>
              <a:ext cx="160700" cy="25276"/>
            </a:xfrm>
            <a:custGeom>
              <a:rect b="b" l="l" r="r" t="t"/>
              <a:pathLst>
                <a:path extrusionOk="0" h="629" w="3999">
                  <a:moveTo>
                    <a:pt x="315" y="0"/>
                  </a:moveTo>
                  <a:cubicBezTo>
                    <a:pt x="138" y="0"/>
                    <a:pt x="1" y="138"/>
                    <a:pt x="1" y="314"/>
                  </a:cubicBezTo>
                  <a:cubicBezTo>
                    <a:pt x="1" y="482"/>
                    <a:pt x="138" y="629"/>
                    <a:pt x="315" y="629"/>
                  </a:cubicBezTo>
                  <a:lnTo>
                    <a:pt x="3684" y="629"/>
                  </a:lnTo>
                  <a:cubicBezTo>
                    <a:pt x="3861" y="629"/>
                    <a:pt x="3999" y="482"/>
                    <a:pt x="3999" y="314"/>
                  </a:cubicBezTo>
                  <a:cubicBezTo>
                    <a:pt x="3999" y="138"/>
                    <a:pt x="3861" y="0"/>
                    <a:pt x="3684" y="0"/>
                  </a:cubicBezTo>
                  <a:close/>
                </a:path>
              </a:pathLst>
            </a:custGeom>
            <a:solidFill>
              <a:srgbClr val="095B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57"/>
            <p:cNvSpPr/>
            <p:nvPr/>
          </p:nvSpPr>
          <p:spPr>
            <a:xfrm>
              <a:off x="7142151" y="3099455"/>
              <a:ext cx="126743" cy="25276"/>
            </a:xfrm>
            <a:custGeom>
              <a:rect b="b" l="l" r="r" t="t"/>
              <a:pathLst>
                <a:path extrusionOk="0" h="629" w="3154">
                  <a:moveTo>
                    <a:pt x="315" y="0"/>
                  </a:moveTo>
                  <a:cubicBezTo>
                    <a:pt x="138" y="0"/>
                    <a:pt x="0" y="138"/>
                    <a:pt x="0" y="315"/>
                  </a:cubicBezTo>
                  <a:cubicBezTo>
                    <a:pt x="0" y="491"/>
                    <a:pt x="138" y="629"/>
                    <a:pt x="315" y="629"/>
                  </a:cubicBezTo>
                  <a:lnTo>
                    <a:pt x="2839" y="629"/>
                  </a:lnTo>
                  <a:cubicBezTo>
                    <a:pt x="3016" y="629"/>
                    <a:pt x="3154" y="491"/>
                    <a:pt x="3154" y="315"/>
                  </a:cubicBezTo>
                  <a:cubicBezTo>
                    <a:pt x="3154" y="138"/>
                    <a:pt x="3016" y="0"/>
                    <a:pt x="2839" y="0"/>
                  </a:cubicBezTo>
                  <a:close/>
                </a:path>
              </a:pathLst>
            </a:custGeom>
            <a:solidFill>
              <a:srgbClr val="095B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57"/>
            <p:cNvSpPr/>
            <p:nvPr/>
          </p:nvSpPr>
          <p:spPr>
            <a:xfrm>
              <a:off x="7175705" y="3217839"/>
              <a:ext cx="93189" cy="25317"/>
            </a:xfrm>
            <a:custGeom>
              <a:rect b="b" l="l" r="r" t="t"/>
              <a:pathLst>
                <a:path extrusionOk="0" h="630" w="2319">
                  <a:moveTo>
                    <a:pt x="315" y="1"/>
                  </a:moveTo>
                  <a:cubicBezTo>
                    <a:pt x="148" y="1"/>
                    <a:pt x="1" y="138"/>
                    <a:pt x="1" y="315"/>
                  </a:cubicBezTo>
                  <a:cubicBezTo>
                    <a:pt x="1" y="492"/>
                    <a:pt x="148" y="629"/>
                    <a:pt x="315" y="629"/>
                  </a:cubicBezTo>
                  <a:lnTo>
                    <a:pt x="2004" y="629"/>
                  </a:lnTo>
                  <a:cubicBezTo>
                    <a:pt x="2181" y="629"/>
                    <a:pt x="2319" y="492"/>
                    <a:pt x="2319" y="315"/>
                  </a:cubicBezTo>
                  <a:cubicBezTo>
                    <a:pt x="2319" y="138"/>
                    <a:pt x="2181" y="1"/>
                    <a:pt x="2004" y="1"/>
                  </a:cubicBezTo>
                  <a:close/>
                </a:path>
              </a:pathLst>
            </a:custGeom>
            <a:solidFill>
              <a:srgbClr val="095B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57"/>
            <p:cNvSpPr/>
            <p:nvPr/>
          </p:nvSpPr>
          <p:spPr>
            <a:xfrm>
              <a:off x="7036386" y="2870163"/>
              <a:ext cx="287363" cy="433395"/>
            </a:xfrm>
            <a:custGeom>
              <a:rect b="b" l="l" r="r" t="t"/>
              <a:pathLst>
                <a:path extrusionOk="0" h="10785" w="7151">
                  <a:moveTo>
                    <a:pt x="737" y="0"/>
                  </a:moveTo>
                  <a:cubicBezTo>
                    <a:pt x="325" y="0"/>
                    <a:pt x="0" y="334"/>
                    <a:pt x="0" y="736"/>
                  </a:cubicBezTo>
                  <a:lnTo>
                    <a:pt x="0" y="10047"/>
                  </a:lnTo>
                  <a:cubicBezTo>
                    <a:pt x="0" y="10451"/>
                    <a:pt x="325" y="10785"/>
                    <a:pt x="737" y="10785"/>
                  </a:cubicBezTo>
                  <a:lnTo>
                    <a:pt x="6836" y="10785"/>
                  </a:lnTo>
                  <a:cubicBezTo>
                    <a:pt x="7013" y="10785"/>
                    <a:pt x="7150" y="10637"/>
                    <a:pt x="7150" y="10460"/>
                  </a:cubicBezTo>
                  <a:lnTo>
                    <a:pt x="7150" y="324"/>
                  </a:lnTo>
                  <a:cubicBezTo>
                    <a:pt x="7150" y="147"/>
                    <a:pt x="7013" y="0"/>
                    <a:pt x="6836" y="0"/>
                  </a:cubicBezTo>
                  <a:close/>
                </a:path>
              </a:pathLst>
            </a:custGeom>
            <a:solidFill>
              <a:srgbClr val="00BD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57"/>
            <p:cNvSpPr/>
            <p:nvPr/>
          </p:nvSpPr>
          <p:spPr>
            <a:xfrm>
              <a:off x="7188323" y="2870163"/>
              <a:ext cx="135423" cy="433395"/>
            </a:xfrm>
            <a:custGeom>
              <a:rect b="b" l="l" r="r" t="t"/>
              <a:pathLst>
                <a:path extrusionOk="0" h="10785" w="3370">
                  <a:moveTo>
                    <a:pt x="1" y="0"/>
                  </a:moveTo>
                  <a:lnTo>
                    <a:pt x="1" y="10785"/>
                  </a:lnTo>
                  <a:lnTo>
                    <a:pt x="3055" y="10785"/>
                  </a:lnTo>
                  <a:cubicBezTo>
                    <a:pt x="3232" y="10785"/>
                    <a:pt x="3369" y="10637"/>
                    <a:pt x="3369" y="10460"/>
                  </a:cubicBezTo>
                  <a:lnTo>
                    <a:pt x="3369" y="324"/>
                  </a:lnTo>
                  <a:cubicBezTo>
                    <a:pt x="3369" y="147"/>
                    <a:pt x="3232" y="0"/>
                    <a:pt x="3055" y="0"/>
                  </a:cubicBezTo>
                  <a:close/>
                </a:path>
              </a:pathLst>
            </a:custGeom>
            <a:solidFill>
              <a:srgbClr val="00AB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57"/>
            <p:cNvSpPr/>
            <p:nvPr/>
          </p:nvSpPr>
          <p:spPr>
            <a:xfrm>
              <a:off x="7010748" y="2930520"/>
              <a:ext cx="59233" cy="59233"/>
            </a:xfrm>
            <a:custGeom>
              <a:rect b="b" l="l" r="r" t="t"/>
              <a:pathLst>
                <a:path extrusionOk="0" h="1474" w="1474">
                  <a:moveTo>
                    <a:pt x="324" y="1"/>
                  </a:moveTo>
                  <a:cubicBezTo>
                    <a:pt x="147" y="1"/>
                    <a:pt x="0" y="138"/>
                    <a:pt x="0" y="315"/>
                  </a:cubicBezTo>
                  <a:lnTo>
                    <a:pt x="0" y="1150"/>
                  </a:lnTo>
                  <a:cubicBezTo>
                    <a:pt x="0" y="1327"/>
                    <a:pt x="147" y="1474"/>
                    <a:pt x="324" y="1474"/>
                  </a:cubicBezTo>
                  <a:lnTo>
                    <a:pt x="1159" y="1474"/>
                  </a:lnTo>
                  <a:cubicBezTo>
                    <a:pt x="1336" y="1474"/>
                    <a:pt x="1473" y="1327"/>
                    <a:pt x="1473" y="1150"/>
                  </a:cubicBezTo>
                  <a:lnTo>
                    <a:pt x="1473" y="315"/>
                  </a:lnTo>
                  <a:cubicBezTo>
                    <a:pt x="1473" y="138"/>
                    <a:pt x="1336" y="1"/>
                    <a:pt x="1159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57"/>
            <p:cNvSpPr/>
            <p:nvPr/>
          </p:nvSpPr>
          <p:spPr>
            <a:xfrm>
              <a:off x="7010748" y="3057222"/>
              <a:ext cx="59233" cy="59233"/>
            </a:xfrm>
            <a:custGeom>
              <a:rect b="b" l="l" r="r" t="t"/>
              <a:pathLst>
                <a:path extrusionOk="0" h="1474" w="1474">
                  <a:moveTo>
                    <a:pt x="324" y="1"/>
                  </a:moveTo>
                  <a:cubicBezTo>
                    <a:pt x="147" y="1"/>
                    <a:pt x="0" y="138"/>
                    <a:pt x="0" y="315"/>
                  </a:cubicBezTo>
                  <a:lnTo>
                    <a:pt x="0" y="1160"/>
                  </a:lnTo>
                  <a:cubicBezTo>
                    <a:pt x="0" y="1336"/>
                    <a:pt x="147" y="1474"/>
                    <a:pt x="324" y="1474"/>
                  </a:cubicBezTo>
                  <a:lnTo>
                    <a:pt x="1159" y="1474"/>
                  </a:lnTo>
                  <a:cubicBezTo>
                    <a:pt x="1336" y="1474"/>
                    <a:pt x="1473" y="1336"/>
                    <a:pt x="1473" y="1160"/>
                  </a:cubicBezTo>
                  <a:lnTo>
                    <a:pt x="1473" y="315"/>
                  </a:lnTo>
                  <a:cubicBezTo>
                    <a:pt x="1473" y="138"/>
                    <a:pt x="1336" y="1"/>
                    <a:pt x="1159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57"/>
            <p:cNvSpPr/>
            <p:nvPr/>
          </p:nvSpPr>
          <p:spPr>
            <a:xfrm>
              <a:off x="7010748" y="3183923"/>
              <a:ext cx="59233" cy="59233"/>
            </a:xfrm>
            <a:custGeom>
              <a:rect b="b" l="l" r="r" t="t"/>
              <a:pathLst>
                <a:path extrusionOk="0" h="1474" w="1474">
                  <a:moveTo>
                    <a:pt x="324" y="0"/>
                  </a:moveTo>
                  <a:cubicBezTo>
                    <a:pt x="147" y="0"/>
                    <a:pt x="0" y="148"/>
                    <a:pt x="0" y="325"/>
                  </a:cubicBezTo>
                  <a:lnTo>
                    <a:pt x="0" y="1159"/>
                  </a:lnTo>
                  <a:cubicBezTo>
                    <a:pt x="0" y="1336"/>
                    <a:pt x="147" y="1473"/>
                    <a:pt x="324" y="1473"/>
                  </a:cubicBezTo>
                  <a:lnTo>
                    <a:pt x="1159" y="1473"/>
                  </a:lnTo>
                  <a:cubicBezTo>
                    <a:pt x="1336" y="1473"/>
                    <a:pt x="1473" y="1336"/>
                    <a:pt x="1473" y="1159"/>
                  </a:cubicBezTo>
                  <a:lnTo>
                    <a:pt x="1473" y="325"/>
                  </a:lnTo>
                  <a:cubicBezTo>
                    <a:pt x="1473" y="148"/>
                    <a:pt x="1336" y="0"/>
                    <a:pt x="1159" y="0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57"/>
            <p:cNvSpPr/>
            <p:nvPr/>
          </p:nvSpPr>
          <p:spPr>
            <a:xfrm>
              <a:off x="7108195" y="2921840"/>
              <a:ext cx="160700" cy="93189"/>
            </a:xfrm>
            <a:custGeom>
              <a:rect b="b" l="l" r="r" t="t"/>
              <a:pathLst>
                <a:path extrusionOk="0" h="2319" w="3999">
                  <a:moveTo>
                    <a:pt x="315" y="0"/>
                  </a:moveTo>
                  <a:cubicBezTo>
                    <a:pt x="138" y="0"/>
                    <a:pt x="1" y="138"/>
                    <a:pt x="1" y="315"/>
                  </a:cubicBezTo>
                  <a:lnTo>
                    <a:pt x="1" y="2004"/>
                  </a:lnTo>
                  <a:cubicBezTo>
                    <a:pt x="1" y="2171"/>
                    <a:pt x="138" y="2318"/>
                    <a:pt x="315" y="2318"/>
                  </a:cubicBezTo>
                  <a:lnTo>
                    <a:pt x="3684" y="2318"/>
                  </a:lnTo>
                  <a:cubicBezTo>
                    <a:pt x="3861" y="2318"/>
                    <a:pt x="3999" y="2171"/>
                    <a:pt x="3999" y="2004"/>
                  </a:cubicBezTo>
                  <a:lnTo>
                    <a:pt x="3999" y="315"/>
                  </a:lnTo>
                  <a:cubicBezTo>
                    <a:pt x="3999" y="138"/>
                    <a:pt x="3861" y="0"/>
                    <a:pt x="3684" y="0"/>
                  </a:cubicBezTo>
                  <a:close/>
                </a:path>
              </a:pathLst>
            </a:custGeom>
            <a:solidFill>
              <a:srgbClr val="FF5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57"/>
            <p:cNvSpPr/>
            <p:nvPr/>
          </p:nvSpPr>
          <p:spPr>
            <a:xfrm>
              <a:off x="7108195" y="3048944"/>
              <a:ext cx="160700" cy="25276"/>
            </a:xfrm>
            <a:custGeom>
              <a:rect b="b" l="l" r="r" t="t"/>
              <a:pathLst>
                <a:path extrusionOk="0" h="629" w="3999">
                  <a:moveTo>
                    <a:pt x="315" y="0"/>
                  </a:moveTo>
                  <a:cubicBezTo>
                    <a:pt x="138" y="0"/>
                    <a:pt x="1" y="138"/>
                    <a:pt x="1" y="314"/>
                  </a:cubicBezTo>
                  <a:cubicBezTo>
                    <a:pt x="1" y="482"/>
                    <a:pt x="138" y="629"/>
                    <a:pt x="315" y="629"/>
                  </a:cubicBezTo>
                  <a:lnTo>
                    <a:pt x="3684" y="629"/>
                  </a:lnTo>
                  <a:cubicBezTo>
                    <a:pt x="3861" y="629"/>
                    <a:pt x="3999" y="482"/>
                    <a:pt x="3999" y="314"/>
                  </a:cubicBezTo>
                  <a:cubicBezTo>
                    <a:pt x="3999" y="138"/>
                    <a:pt x="3861" y="0"/>
                    <a:pt x="3684" y="0"/>
                  </a:cubicBezTo>
                  <a:close/>
                </a:path>
              </a:pathLst>
            </a:custGeom>
            <a:solidFill>
              <a:srgbClr val="095B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57"/>
            <p:cNvSpPr/>
            <p:nvPr/>
          </p:nvSpPr>
          <p:spPr>
            <a:xfrm>
              <a:off x="7142151" y="3099455"/>
              <a:ext cx="126743" cy="25276"/>
            </a:xfrm>
            <a:custGeom>
              <a:rect b="b" l="l" r="r" t="t"/>
              <a:pathLst>
                <a:path extrusionOk="0" h="629" w="3154">
                  <a:moveTo>
                    <a:pt x="315" y="0"/>
                  </a:moveTo>
                  <a:cubicBezTo>
                    <a:pt x="138" y="0"/>
                    <a:pt x="0" y="138"/>
                    <a:pt x="0" y="315"/>
                  </a:cubicBezTo>
                  <a:cubicBezTo>
                    <a:pt x="0" y="491"/>
                    <a:pt x="138" y="629"/>
                    <a:pt x="315" y="629"/>
                  </a:cubicBezTo>
                  <a:lnTo>
                    <a:pt x="2839" y="629"/>
                  </a:lnTo>
                  <a:cubicBezTo>
                    <a:pt x="3016" y="629"/>
                    <a:pt x="3154" y="491"/>
                    <a:pt x="3154" y="315"/>
                  </a:cubicBezTo>
                  <a:cubicBezTo>
                    <a:pt x="3154" y="138"/>
                    <a:pt x="3016" y="0"/>
                    <a:pt x="2839" y="0"/>
                  </a:cubicBezTo>
                  <a:close/>
                </a:path>
              </a:pathLst>
            </a:custGeom>
            <a:solidFill>
              <a:srgbClr val="095B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57"/>
            <p:cNvSpPr/>
            <p:nvPr/>
          </p:nvSpPr>
          <p:spPr>
            <a:xfrm>
              <a:off x="7175705" y="3217839"/>
              <a:ext cx="93189" cy="25317"/>
            </a:xfrm>
            <a:custGeom>
              <a:rect b="b" l="l" r="r" t="t"/>
              <a:pathLst>
                <a:path extrusionOk="0" h="630" w="2319">
                  <a:moveTo>
                    <a:pt x="315" y="1"/>
                  </a:moveTo>
                  <a:cubicBezTo>
                    <a:pt x="148" y="1"/>
                    <a:pt x="1" y="138"/>
                    <a:pt x="1" y="315"/>
                  </a:cubicBezTo>
                  <a:cubicBezTo>
                    <a:pt x="1" y="492"/>
                    <a:pt x="148" y="629"/>
                    <a:pt x="315" y="629"/>
                  </a:cubicBezTo>
                  <a:lnTo>
                    <a:pt x="2004" y="629"/>
                  </a:lnTo>
                  <a:cubicBezTo>
                    <a:pt x="2181" y="629"/>
                    <a:pt x="2319" y="492"/>
                    <a:pt x="2319" y="315"/>
                  </a:cubicBezTo>
                  <a:cubicBezTo>
                    <a:pt x="2319" y="138"/>
                    <a:pt x="2181" y="1"/>
                    <a:pt x="2004" y="1"/>
                  </a:cubicBezTo>
                  <a:close/>
                </a:path>
              </a:pathLst>
            </a:custGeom>
            <a:solidFill>
              <a:srgbClr val="095B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57"/>
            <p:cNvSpPr/>
            <p:nvPr/>
          </p:nvSpPr>
          <p:spPr>
            <a:xfrm>
              <a:off x="7188323" y="2921840"/>
              <a:ext cx="80571" cy="93189"/>
            </a:xfrm>
            <a:custGeom>
              <a:rect b="b" l="l" r="r" t="t"/>
              <a:pathLst>
                <a:path extrusionOk="0" h="2319" w="2005">
                  <a:moveTo>
                    <a:pt x="1" y="0"/>
                  </a:moveTo>
                  <a:lnTo>
                    <a:pt x="1" y="2318"/>
                  </a:lnTo>
                  <a:lnTo>
                    <a:pt x="1690" y="2318"/>
                  </a:lnTo>
                  <a:cubicBezTo>
                    <a:pt x="1867" y="2318"/>
                    <a:pt x="2005" y="2171"/>
                    <a:pt x="2005" y="2004"/>
                  </a:cubicBezTo>
                  <a:lnTo>
                    <a:pt x="2005" y="315"/>
                  </a:lnTo>
                  <a:cubicBezTo>
                    <a:pt x="2005" y="138"/>
                    <a:pt x="1867" y="0"/>
                    <a:pt x="1690" y="0"/>
                  </a:cubicBezTo>
                  <a:close/>
                </a:path>
              </a:pathLst>
            </a:custGeom>
            <a:solidFill>
              <a:srgbClr val="E34C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57"/>
            <p:cNvSpPr/>
            <p:nvPr/>
          </p:nvSpPr>
          <p:spPr>
            <a:xfrm>
              <a:off x="7188323" y="3048944"/>
              <a:ext cx="80571" cy="25276"/>
            </a:xfrm>
            <a:custGeom>
              <a:rect b="b" l="l" r="r" t="t"/>
              <a:pathLst>
                <a:path extrusionOk="0" h="629" w="2005">
                  <a:moveTo>
                    <a:pt x="1" y="0"/>
                  </a:moveTo>
                  <a:lnTo>
                    <a:pt x="1" y="629"/>
                  </a:lnTo>
                  <a:lnTo>
                    <a:pt x="1690" y="629"/>
                  </a:lnTo>
                  <a:cubicBezTo>
                    <a:pt x="1867" y="629"/>
                    <a:pt x="2005" y="482"/>
                    <a:pt x="2005" y="314"/>
                  </a:cubicBezTo>
                  <a:cubicBezTo>
                    <a:pt x="2005" y="138"/>
                    <a:pt x="1867" y="0"/>
                    <a:pt x="1690" y="0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57"/>
            <p:cNvSpPr/>
            <p:nvPr/>
          </p:nvSpPr>
          <p:spPr>
            <a:xfrm>
              <a:off x="7188323" y="3099455"/>
              <a:ext cx="80571" cy="25276"/>
            </a:xfrm>
            <a:custGeom>
              <a:rect b="b" l="l" r="r" t="t"/>
              <a:pathLst>
                <a:path extrusionOk="0" h="629" w="2005">
                  <a:moveTo>
                    <a:pt x="1" y="0"/>
                  </a:moveTo>
                  <a:lnTo>
                    <a:pt x="1" y="629"/>
                  </a:lnTo>
                  <a:lnTo>
                    <a:pt x="1690" y="629"/>
                  </a:lnTo>
                  <a:cubicBezTo>
                    <a:pt x="1867" y="629"/>
                    <a:pt x="2005" y="491"/>
                    <a:pt x="2005" y="315"/>
                  </a:cubicBezTo>
                  <a:cubicBezTo>
                    <a:pt x="2005" y="138"/>
                    <a:pt x="1867" y="0"/>
                    <a:pt x="1690" y="0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57"/>
            <p:cNvSpPr/>
            <p:nvPr/>
          </p:nvSpPr>
          <p:spPr>
            <a:xfrm>
              <a:off x="7188323" y="3217839"/>
              <a:ext cx="80571" cy="25317"/>
            </a:xfrm>
            <a:custGeom>
              <a:rect b="b" l="l" r="r" t="t"/>
              <a:pathLst>
                <a:path extrusionOk="0" h="630" w="2005">
                  <a:moveTo>
                    <a:pt x="1" y="1"/>
                  </a:moveTo>
                  <a:lnTo>
                    <a:pt x="1" y="629"/>
                  </a:lnTo>
                  <a:lnTo>
                    <a:pt x="1690" y="629"/>
                  </a:lnTo>
                  <a:cubicBezTo>
                    <a:pt x="1867" y="629"/>
                    <a:pt x="2005" y="492"/>
                    <a:pt x="2005" y="315"/>
                  </a:cubicBezTo>
                  <a:cubicBezTo>
                    <a:pt x="2005" y="138"/>
                    <a:pt x="1867" y="1"/>
                    <a:pt x="1690" y="1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57"/>
            <p:cNvSpPr/>
            <p:nvPr/>
          </p:nvSpPr>
          <p:spPr>
            <a:xfrm>
              <a:off x="7311086" y="2870163"/>
              <a:ext cx="63573" cy="433395"/>
            </a:xfrm>
            <a:custGeom>
              <a:rect b="b" l="l" r="r" t="t"/>
              <a:pathLst>
                <a:path extrusionOk="0" h="10785" w="1582">
                  <a:moveTo>
                    <a:pt x="0" y="0"/>
                  </a:moveTo>
                  <a:lnTo>
                    <a:pt x="0" y="10785"/>
                  </a:lnTo>
                  <a:lnTo>
                    <a:pt x="845" y="10785"/>
                  </a:lnTo>
                  <a:cubicBezTo>
                    <a:pt x="1248" y="10785"/>
                    <a:pt x="1582" y="10451"/>
                    <a:pt x="1582" y="10047"/>
                  </a:cubicBezTo>
                  <a:lnTo>
                    <a:pt x="1582" y="736"/>
                  </a:lnTo>
                  <a:cubicBezTo>
                    <a:pt x="1582" y="334"/>
                    <a:pt x="1248" y="0"/>
                    <a:pt x="8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58"/>
          <p:cNvSpPr txBox="1"/>
          <p:nvPr>
            <p:ph type="title"/>
          </p:nvPr>
        </p:nvSpPr>
        <p:spPr>
          <a:xfrm>
            <a:off x="430850" y="289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953" name="Google Shape;953;p58"/>
          <p:cNvSpPr txBox="1"/>
          <p:nvPr>
            <p:ph idx="5" type="subTitle"/>
          </p:nvPr>
        </p:nvSpPr>
        <p:spPr>
          <a:xfrm>
            <a:off x="455150" y="1269175"/>
            <a:ext cx="7850400" cy="16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NGSL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	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http://www.newgeneralservicelist.org/</a:t>
            </a:r>
            <a:r>
              <a:rPr lang="en" sz="1800"/>
              <a:t>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AWL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	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https://www.eapfoundation.com/vocab/academic/awllists/</a:t>
            </a:r>
            <a:r>
              <a:rPr lang="en" sz="1800"/>
              <a:t>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Averil Coxhead’s Publications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	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https://people.wgtn.ac.nz/averil.coxhead/publications</a:t>
            </a:r>
            <a:r>
              <a:rPr lang="en" sz="1800"/>
              <a:t>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AntWordProfiler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	</a:t>
            </a:r>
            <a:r>
              <a:rPr lang="en" sz="1800" u="sng">
                <a:solidFill>
                  <a:schemeClr val="hlink"/>
                </a:solidFill>
                <a:hlinkClick r:id="rId6"/>
              </a:rPr>
              <a:t>https://people.wgtn.ac.nz/averil.coxhead/publications</a:t>
            </a:r>
            <a:r>
              <a:rPr lang="en" sz="1800"/>
              <a:t>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Online Vocabulary Processing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	</a:t>
            </a:r>
            <a:r>
              <a:rPr lang="en" sz="1800" u="sng">
                <a:solidFill>
                  <a:schemeClr val="hlink"/>
                </a:solidFill>
                <a:hlinkClick r:id="rId7"/>
              </a:rPr>
              <a:t>https://www.lextutor.ca/</a:t>
            </a:r>
            <a:r>
              <a:rPr lang="en" sz="1800"/>
              <a:t>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My Paper on the topic</a:t>
            </a:r>
            <a:endParaRPr sz="18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8"/>
              </a:rPr>
              <a:t>https://docs.google.com/document/d/17WgznsxCxvKmzVc5L7FTZVDkQZHXApXF</a:t>
            </a:r>
            <a:r>
              <a:rPr lang="en" sz="1400"/>
              <a:t> </a:t>
            </a:r>
            <a:endParaRPr sz="1400"/>
          </a:p>
        </p:txBody>
      </p:sp>
      <p:grpSp>
        <p:nvGrpSpPr>
          <p:cNvPr id="954" name="Google Shape;954;p58"/>
          <p:cNvGrpSpPr/>
          <p:nvPr/>
        </p:nvGrpSpPr>
        <p:grpSpPr>
          <a:xfrm>
            <a:off x="5475048" y="92863"/>
            <a:ext cx="967341" cy="966341"/>
            <a:chOff x="6975989" y="1306025"/>
            <a:chExt cx="433435" cy="432987"/>
          </a:xfrm>
        </p:grpSpPr>
        <p:sp>
          <p:nvSpPr>
            <p:cNvPr id="955" name="Google Shape;955;p58"/>
            <p:cNvSpPr/>
            <p:nvPr/>
          </p:nvSpPr>
          <p:spPr>
            <a:xfrm>
              <a:off x="6989008" y="1318643"/>
              <a:ext cx="407757" cy="323288"/>
            </a:xfrm>
            <a:custGeom>
              <a:rect b="b" l="l" r="r" t="t"/>
              <a:pathLst>
                <a:path extrusionOk="0" h="8045" w="10147">
                  <a:moveTo>
                    <a:pt x="629" y="0"/>
                  </a:moveTo>
                  <a:cubicBezTo>
                    <a:pt x="276" y="0"/>
                    <a:pt x="1" y="286"/>
                    <a:pt x="1" y="639"/>
                  </a:cubicBezTo>
                  <a:lnTo>
                    <a:pt x="1" y="7416"/>
                  </a:lnTo>
                  <a:cubicBezTo>
                    <a:pt x="1" y="7760"/>
                    <a:pt x="276" y="8045"/>
                    <a:pt x="629" y="8045"/>
                  </a:cubicBezTo>
                  <a:lnTo>
                    <a:pt x="9508" y="8045"/>
                  </a:lnTo>
                  <a:cubicBezTo>
                    <a:pt x="9862" y="8045"/>
                    <a:pt x="10147" y="7760"/>
                    <a:pt x="10147" y="7416"/>
                  </a:cubicBezTo>
                  <a:lnTo>
                    <a:pt x="10147" y="639"/>
                  </a:lnTo>
                  <a:cubicBezTo>
                    <a:pt x="10147" y="286"/>
                    <a:pt x="9862" y="0"/>
                    <a:pt x="9508" y="0"/>
                  </a:cubicBezTo>
                  <a:close/>
                </a:path>
              </a:pathLst>
            </a:custGeom>
            <a:solidFill>
              <a:srgbClr val="00BD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58"/>
            <p:cNvSpPr/>
            <p:nvPr/>
          </p:nvSpPr>
          <p:spPr>
            <a:xfrm>
              <a:off x="7192663" y="1318643"/>
              <a:ext cx="204100" cy="323288"/>
            </a:xfrm>
            <a:custGeom>
              <a:rect b="b" l="l" r="r" t="t"/>
              <a:pathLst>
                <a:path extrusionOk="0" h="8045" w="5079">
                  <a:moveTo>
                    <a:pt x="1" y="0"/>
                  </a:moveTo>
                  <a:lnTo>
                    <a:pt x="1" y="8045"/>
                  </a:lnTo>
                  <a:lnTo>
                    <a:pt x="4440" y="8045"/>
                  </a:lnTo>
                  <a:cubicBezTo>
                    <a:pt x="4794" y="8045"/>
                    <a:pt x="5079" y="7760"/>
                    <a:pt x="5079" y="7416"/>
                  </a:cubicBezTo>
                  <a:lnTo>
                    <a:pt x="5079" y="639"/>
                  </a:lnTo>
                  <a:cubicBezTo>
                    <a:pt x="5079" y="286"/>
                    <a:pt x="4794" y="0"/>
                    <a:pt x="4440" y="0"/>
                  </a:cubicBezTo>
                  <a:close/>
                </a:path>
              </a:pathLst>
            </a:custGeom>
            <a:solidFill>
              <a:srgbClr val="00AB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58"/>
            <p:cNvSpPr/>
            <p:nvPr/>
          </p:nvSpPr>
          <p:spPr>
            <a:xfrm>
              <a:off x="7077816" y="1629268"/>
              <a:ext cx="230139" cy="97127"/>
            </a:xfrm>
            <a:custGeom>
              <a:rect b="b" l="l" r="r" t="t"/>
              <a:pathLst>
                <a:path extrusionOk="0" h="2417" w="5727">
                  <a:moveTo>
                    <a:pt x="1572" y="0"/>
                  </a:moveTo>
                  <a:cubicBezTo>
                    <a:pt x="1405" y="0"/>
                    <a:pt x="1258" y="138"/>
                    <a:pt x="1258" y="315"/>
                  </a:cubicBezTo>
                  <a:lnTo>
                    <a:pt x="1258" y="374"/>
                  </a:lnTo>
                  <a:cubicBezTo>
                    <a:pt x="1258" y="1130"/>
                    <a:pt x="845" y="1797"/>
                    <a:pt x="167" y="2142"/>
                  </a:cubicBezTo>
                  <a:cubicBezTo>
                    <a:pt x="60" y="2190"/>
                    <a:pt x="1" y="2299"/>
                    <a:pt x="1" y="2417"/>
                  </a:cubicBezTo>
                  <a:lnTo>
                    <a:pt x="5727" y="2417"/>
                  </a:lnTo>
                  <a:cubicBezTo>
                    <a:pt x="5727" y="2299"/>
                    <a:pt x="5658" y="2190"/>
                    <a:pt x="5550" y="2142"/>
                  </a:cubicBezTo>
                  <a:cubicBezTo>
                    <a:pt x="4872" y="1797"/>
                    <a:pt x="4460" y="1130"/>
                    <a:pt x="4460" y="374"/>
                  </a:cubicBezTo>
                  <a:lnTo>
                    <a:pt x="4460" y="315"/>
                  </a:lnTo>
                  <a:cubicBezTo>
                    <a:pt x="4460" y="138"/>
                    <a:pt x="4322" y="0"/>
                    <a:pt x="414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58"/>
            <p:cNvSpPr/>
            <p:nvPr/>
          </p:nvSpPr>
          <p:spPr>
            <a:xfrm>
              <a:off x="7192663" y="1629268"/>
              <a:ext cx="115291" cy="97127"/>
            </a:xfrm>
            <a:custGeom>
              <a:rect b="b" l="l" r="r" t="t"/>
              <a:pathLst>
                <a:path extrusionOk="0" h="2417" w="2869">
                  <a:moveTo>
                    <a:pt x="1" y="0"/>
                  </a:moveTo>
                  <a:lnTo>
                    <a:pt x="1" y="2417"/>
                  </a:lnTo>
                  <a:lnTo>
                    <a:pt x="2869" y="2417"/>
                  </a:lnTo>
                  <a:cubicBezTo>
                    <a:pt x="2869" y="2299"/>
                    <a:pt x="2800" y="2190"/>
                    <a:pt x="2692" y="2142"/>
                  </a:cubicBezTo>
                  <a:cubicBezTo>
                    <a:pt x="2014" y="1797"/>
                    <a:pt x="1602" y="1130"/>
                    <a:pt x="1602" y="374"/>
                  </a:cubicBezTo>
                  <a:lnTo>
                    <a:pt x="1602" y="315"/>
                  </a:lnTo>
                  <a:cubicBezTo>
                    <a:pt x="1602" y="138"/>
                    <a:pt x="1464" y="0"/>
                    <a:pt x="1288" y="0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58"/>
            <p:cNvSpPr/>
            <p:nvPr/>
          </p:nvSpPr>
          <p:spPr>
            <a:xfrm>
              <a:off x="6975989" y="1306025"/>
              <a:ext cx="433435" cy="348565"/>
            </a:xfrm>
            <a:custGeom>
              <a:rect b="b" l="l" r="r" t="t"/>
              <a:pathLst>
                <a:path extrusionOk="0" h="8674" w="10786">
                  <a:moveTo>
                    <a:pt x="9832" y="639"/>
                  </a:moveTo>
                  <a:cubicBezTo>
                    <a:pt x="10009" y="639"/>
                    <a:pt x="10146" y="776"/>
                    <a:pt x="10146" y="953"/>
                  </a:cubicBezTo>
                  <a:lnTo>
                    <a:pt x="10146" y="6630"/>
                  </a:lnTo>
                  <a:lnTo>
                    <a:pt x="5707" y="6630"/>
                  </a:lnTo>
                  <a:lnTo>
                    <a:pt x="5393" y="6944"/>
                  </a:lnTo>
                  <a:lnTo>
                    <a:pt x="5078" y="6630"/>
                  </a:lnTo>
                  <a:lnTo>
                    <a:pt x="639" y="6630"/>
                  </a:lnTo>
                  <a:lnTo>
                    <a:pt x="639" y="953"/>
                  </a:lnTo>
                  <a:cubicBezTo>
                    <a:pt x="639" y="776"/>
                    <a:pt x="776" y="639"/>
                    <a:pt x="953" y="639"/>
                  </a:cubicBezTo>
                  <a:close/>
                  <a:moveTo>
                    <a:pt x="953" y="0"/>
                  </a:moveTo>
                  <a:cubicBezTo>
                    <a:pt x="433" y="0"/>
                    <a:pt x="1" y="432"/>
                    <a:pt x="1" y="953"/>
                  </a:cubicBezTo>
                  <a:lnTo>
                    <a:pt x="1" y="7730"/>
                  </a:lnTo>
                  <a:cubicBezTo>
                    <a:pt x="1" y="8250"/>
                    <a:pt x="433" y="8673"/>
                    <a:pt x="953" y="8673"/>
                  </a:cubicBezTo>
                  <a:lnTo>
                    <a:pt x="9832" y="8673"/>
                  </a:lnTo>
                  <a:cubicBezTo>
                    <a:pt x="10353" y="8673"/>
                    <a:pt x="10785" y="8250"/>
                    <a:pt x="10785" y="7730"/>
                  </a:cubicBezTo>
                  <a:lnTo>
                    <a:pt x="10785" y="953"/>
                  </a:lnTo>
                  <a:cubicBezTo>
                    <a:pt x="10785" y="432"/>
                    <a:pt x="10353" y="0"/>
                    <a:pt x="9832" y="0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58"/>
            <p:cNvSpPr/>
            <p:nvPr/>
          </p:nvSpPr>
          <p:spPr>
            <a:xfrm>
              <a:off x="7192663" y="1306025"/>
              <a:ext cx="216758" cy="348565"/>
            </a:xfrm>
            <a:custGeom>
              <a:rect b="b" l="l" r="r" t="t"/>
              <a:pathLst>
                <a:path extrusionOk="0" h="8674" w="5394">
                  <a:moveTo>
                    <a:pt x="1" y="0"/>
                  </a:moveTo>
                  <a:lnTo>
                    <a:pt x="1" y="639"/>
                  </a:lnTo>
                  <a:lnTo>
                    <a:pt x="4440" y="639"/>
                  </a:lnTo>
                  <a:cubicBezTo>
                    <a:pt x="4617" y="639"/>
                    <a:pt x="4754" y="776"/>
                    <a:pt x="4754" y="953"/>
                  </a:cubicBezTo>
                  <a:lnTo>
                    <a:pt x="4754" y="6630"/>
                  </a:lnTo>
                  <a:lnTo>
                    <a:pt x="315" y="6630"/>
                  </a:lnTo>
                  <a:lnTo>
                    <a:pt x="1" y="6944"/>
                  </a:lnTo>
                  <a:lnTo>
                    <a:pt x="1" y="8673"/>
                  </a:lnTo>
                  <a:lnTo>
                    <a:pt x="4440" y="8673"/>
                  </a:lnTo>
                  <a:cubicBezTo>
                    <a:pt x="4961" y="8673"/>
                    <a:pt x="5393" y="8250"/>
                    <a:pt x="5393" y="7730"/>
                  </a:cubicBezTo>
                  <a:lnTo>
                    <a:pt x="5393" y="953"/>
                  </a:lnTo>
                  <a:cubicBezTo>
                    <a:pt x="5393" y="432"/>
                    <a:pt x="4961" y="0"/>
                    <a:pt x="444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58"/>
            <p:cNvSpPr/>
            <p:nvPr/>
          </p:nvSpPr>
          <p:spPr>
            <a:xfrm>
              <a:off x="7180045" y="1572448"/>
              <a:ext cx="25276" cy="38296"/>
            </a:xfrm>
            <a:custGeom>
              <a:rect b="b" l="l" r="r" t="t"/>
              <a:pathLst>
                <a:path extrusionOk="0" h="953" w="629">
                  <a:moveTo>
                    <a:pt x="0" y="0"/>
                  </a:moveTo>
                  <a:lnTo>
                    <a:pt x="0" y="638"/>
                  </a:lnTo>
                  <a:cubicBezTo>
                    <a:pt x="0" y="805"/>
                    <a:pt x="138" y="952"/>
                    <a:pt x="315" y="952"/>
                  </a:cubicBezTo>
                  <a:cubicBezTo>
                    <a:pt x="491" y="952"/>
                    <a:pt x="629" y="805"/>
                    <a:pt x="629" y="638"/>
                  </a:cubicBezTo>
                  <a:lnTo>
                    <a:pt x="62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58"/>
            <p:cNvSpPr/>
            <p:nvPr/>
          </p:nvSpPr>
          <p:spPr>
            <a:xfrm>
              <a:off x="7043900" y="1713736"/>
              <a:ext cx="297610" cy="25276"/>
            </a:xfrm>
            <a:custGeom>
              <a:rect b="b" l="l" r="r" t="t"/>
              <a:pathLst>
                <a:path extrusionOk="0" h="629" w="7406">
                  <a:moveTo>
                    <a:pt x="314" y="0"/>
                  </a:moveTo>
                  <a:cubicBezTo>
                    <a:pt x="138" y="0"/>
                    <a:pt x="0" y="147"/>
                    <a:pt x="0" y="315"/>
                  </a:cubicBezTo>
                  <a:cubicBezTo>
                    <a:pt x="0" y="491"/>
                    <a:pt x="138" y="629"/>
                    <a:pt x="314" y="629"/>
                  </a:cubicBezTo>
                  <a:lnTo>
                    <a:pt x="7091" y="629"/>
                  </a:lnTo>
                  <a:cubicBezTo>
                    <a:pt x="7268" y="629"/>
                    <a:pt x="7406" y="491"/>
                    <a:pt x="7406" y="315"/>
                  </a:cubicBezTo>
                  <a:cubicBezTo>
                    <a:pt x="7406" y="147"/>
                    <a:pt x="7268" y="0"/>
                    <a:pt x="7091" y="0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58"/>
            <p:cNvSpPr/>
            <p:nvPr/>
          </p:nvSpPr>
          <p:spPr>
            <a:xfrm>
              <a:off x="7192663" y="1572448"/>
              <a:ext cx="12658" cy="38296"/>
            </a:xfrm>
            <a:custGeom>
              <a:rect b="b" l="l" r="r" t="t"/>
              <a:pathLst>
                <a:path extrusionOk="0" h="953" w="315">
                  <a:moveTo>
                    <a:pt x="1" y="0"/>
                  </a:moveTo>
                  <a:lnTo>
                    <a:pt x="1" y="952"/>
                  </a:lnTo>
                  <a:cubicBezTo>
                    <a:pt x="177" y="952"/>
                    <a:pt x="315" y="805"/>
                    <a:pt x="315" y="638"/>
                  </a:cubicBezTo>
                  <a:lnTo>
                    <a:pt x="315" y="0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58"/>
            <p:cNvSpPr/>
            <p:nvPr/>
          </p:nvSpPr>
          <p:spPr>
            <a:xfrm>
              <a:off x="7192663" y="1713736"/>
              <a:ext cx="148845" cy="25276"/>
            </a:xfrm>
            <a:custGeom>
              <a:rect b="b" l="l" r="r" t="t"/>
              <a:pathLst>
                <a:path extrusionOk="0" h="629" w="3704">
                  <a:moveTo>
                    <a:pt x="1" y="0"/>
                  </a:moveTo>
                  <a:lnTo>
                    <a:pt x="1" y="629"/>
                  </a:lnTo>
                  <a:lnTo>
                    <a:pt x="3389" y="629"/>
                  </a:lnTo>
                  <a:cubicBezTo>
                    <a:pt x="3566" y="629"/>
                    <a:pt x="3704" y="491"/>
                    <a:pt x="3704" y="315"/>
                  </a:cubicBezTo>
                  <a:cubicBezTo>
                    <a:pt x="3704" y="147"/>
                    <a:pt x="3566" y="0"/>
                    <a:pt x="33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58"/>
            <p:cNvSpPr/>
            <p:nvPr/>
          </p:nvSpPr>
          <p:spPr>
            <a:xfrm>
              <a:off x="7026902" y="1356939"/>
              <a:ext cx="148845" cy="126703"/>
            </a:xfrm>
            <a:custGeom>
              <a:rect b="b" l="l" r="r" t="t"/>
              <a:pathLst>
                <a:path extrusionOk="0" h="3153" w="3704">
                  <a:moveTo>
                    <a:pt x="315" y="0"/>
                  </a:moveTo>
                  <a:cubicBezTo>
                    <a:pt x="138" y="0"/>
                    <a:pt x="0" y="138"/>
                    <a:pt x="0" y="315"/>
                  </a:cubicBezTo>
                  <a:lnTo>
                    <a:pt x="0" y="2839"/>
                  </a:lnTo>
                  <a:cubicBezTo>
                    <a:pt x="0" y="3015"/>
                    <a:pt x="138" y="3153"/>
                    <a:pt x="315" y="3153"/>
                  </a:cubicBezTo>
                  <a:lnTo>
                    <a:pt x="3389" y="3153"/>
                  </a:lnTo>
                  <a:cubicBezTo>
                    <a:pt x="3566" y="3153"/>
                    <a:pt x="3704" y="3015"/>
                    <a:pt x="3704" y="2839"/>
                  </a:cubicBezTo>
                  <a:lnTo>
                    <a:pt x="3704" y="315"/>
                  </a:lnTo>
                  <a:cubicBezTo>
                    <a:pt x="3704" y="138"/>
                    <a:pt x="3566" y="0"/>
                    <a:pt x="3389" y="0"/>
                  </a:cubicBezTo>
                  <a:close/>
                </a:path>
              </a:pathLst>
            </a:custGeom>
            <a:solidFill>
              <a:srgbClr val="FF5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58"/>
            <p:cNvSpPr/>
            <p:nvPr/>
          </p:nvSpPr>
          <p:spPr>
            <a:xfrm>
              <a:off x="7223082" y="1356939"/>
              <a:ext cx="135383" cy="25276"/>
            </a:xfrm>
            <a:custGeom>
              <a:rect b="b" l="l" r="r" t="t"/>
              <a:pathLst>
                <a:path extrusionOk="0" h="629" w="3369">
                  <a:moveTo>
                    <a:pt x="315" y="0"/>
                  </a:moveTo>
                  <a:cubicBezTo>
                    <a:pt x="147" y="0"/>
                    <a:pt x="0" y="138"/>
                    <a:pt x="0" y="315"/>
                  </a:cubicBezTo>
                  <a:cubicBezTo>
                    <a:pt x="0" y="491"/>
                    <a:pt x="147" y="629"/>
                    <a:pt x="315" y="629"/>
                  </a:cubicBezTo>
                  <a:lnTo>
                    <a:pt x="3054" y="629"/>
                  </a:lnTo>
                  <a:cubicBezTo>
                    <a:pt x="3231" y="629"/>
                    <a:pt x="3369" y="491"/>
                    <a:pt x="3369" y="315"/>
                  </a:cubicBezTo>
                  <a:cubicBezTo>
                    <a:pt x="3369" y="138"/>
                    <a:pt x="3231" y="0"/>
                    <a:pt x="3054" y="0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58"/>
            <p:cNvSpPr/>
            <p:nvPr/>
          </p:nvSpPr>
          <p:spPr>
            <a:xfrm>
              <a:off x="7223082" y="1407450"/>
              <a:ext cx="135383" cy="25678"/>
            </a:xfrm>
            <a:custGeom>
              <a:rect b="b" l="l" r="r" t="t"/>
              <a:pathLst>
                <a:path extrusionOk="0" h="639" w="3369">
                  <a:moveTo>
                    <a:pt x="315" y="1"/>
                  </a:moveTo>
                  <a:cubicBezTo>
                    <a:pt x="147" y="1"/>
                    <a:pt x="0" y="148"/>
                    <a:pt x="0" y="324"/>
                  </a:cubicBezTo>
                  <a:cubicBezTo>
                    <a:pt x="0" y="492"/>
                    <a:pt x="147" y="639"/>
                    <a:pt x="315" y="639"/>
                  </a:cubicBezTo>
                  <a:lnTo>
                    <a:pt x="3054" y="639"/>
                  </a:lnTo>
                  <a:cubicBezTo>
                    <a:pt x="3231" y="639"/>
                    <a:pt x="3369" y="492"/>
                    <a:pt x="3369" y="324"/>
                  </a:cubicBezTo>
                  <a:cubicBezTo>
                    <a:pt x="3369" y="148"/>
                    <a:pt x="3231" y="1"/>
                    <a:pt x="3054" y="1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58"/>
            <p:cNvSpPr/>
            <p:nvPr/>
          </p:nvSpPr>
          <p:spPr>
            <a:xfrm>
              <a:off x="7223082" y="1458364"/>
              <a:ext cx="135383" cy="25276"/>
            </a:xfrm>
            <a:custGeom>
              <a:rect b="b" l="l" r="r" t="t"/>
              <a:pathLst>
                <a:path extrusionOk="0" h="629" w="3369">
                  <a:moveTo>
                    <a:pt x="315" y="0"/>
                  </a:moveTo>
                  <a:cubicBezTo>
                    <a:pt x="147" y="0"/>
                    <a:pt x="0" y="138"/>
                    <a:pt x="0" y="315"/>
                  </a:cubicBezTo>
                  <a:cubicBezTo>
                    <a:pt x="0" y="491"/>
                    <a:pt x="147" y="629"/>
                    <a:pt x="315" y="629"/>
                  </a:cubicBezTo>
                  <a:lnTo>
                    <a:pt x="3054" y="629"/>
                  </a:lnTo>
                  <a:cubicBezTo>
                    <a:pt x="3231" y="629"/>
                    <a:pt x="3369" y="491"/>
                    <a:pt x="3369" y="315"/>
                  </a:cubicBezTo>
                  <a:cubicBezTo>
                    <a:pt x="3369" y="138"/>
                    <a:pt x="3231" y="0"/>
                    <a:pt x="3054" y="0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58"/>
            <p:cNvSpPr/>
            <p:nvPr/>
          </p:nvSpPr>
          <p:spPr>
            <a:xfrm>
              <a:off x="7223082" y="1509278"/>
              <a:ext cx="135383" cy="25317"/>
            </a:xfrm>
            <a:custGeom>
              <a:rect b="b" l="l" r="r" t="t"/>
              <a:pathLst>
                <a:path extrusionOk="0" h="630" w="3369">
                  <a:moveTo>
                    <a:pt x="315" y="1"/>
                  </a:moveTo>
                  <a:cubicBezTo>
                    <a:pt x="147" y="1"/>
                    <a:pt x="0" y="138"/>
                    <a:pt x="0" y="315"/>
                  </a:cubicBezTo>
                  <a:cubicBezTo>
                    <a:pt x="0" y="481"/>
                    <a:pt x="147" y="629"/>
                    <a:pt x="315" y="629"/>
                  </a:cubicBezTo>
                  <a:lnTo>
                    <a:pt x="3054" y="629"/>
                  </a:lnTo>
                  <a:cubicBezTo>
                    <a:pt x="3231" y="629"/>
                    <a:pt x="3369" y="481"/>
                    <a:pt x="3369" y="315"/>
                  </a:cubicBezTo>
                  <a:cubicBezTo>
                    <a:pt x="3369" y="138"/>
                    <a:pt x="3231" y="1"/>
                    <a:pt x="3054" y="1"/>
                  </a:cubicBezTo>
                  <a:close/>
                </a:path>
              </a:pathLst>
            </a:custGeom>
            <a:solidFill>
              <a:srgbClr val="095E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58"/>
            <p:cNvSpPr/>
            <p:nvPr/>
          </p:nvSpPr>
          <p:spPr>
            <a:xfrm>
              <a:off x="7037953" y="1509278"/>
              <a:ext cx="25317" cy="25317"/>
            </a:xfrm>
            <a:custGeom>
              <a:rect b="b" l="l" r="r" t="t"/>
              <a:pathLst>
                <a:path extrusionOk="0" h="630" w="630">
                  <a:moveTo>
                    <a:pt x="315" y="1"/>
                  </a:moveTo>
                  <a:cubicBezTo>
                    <a:pt x="138" y="1"/>
                    <a:pt x="0" y="138"/>
                    <a:pt x="0" y="315"/>
                  </a:cubicBezTo>
                  <a:cubicBezTo>
                    <a:pt x="0" y="481"/>
                    <a:pt x="138" y="629"/>
                    <a:pt x="315" y="629"/>
                  </a:cubicBezTo>
                  <a:cubicBezTo>
                    <a:pt x="492" y="629"/>
                    <a:pt x="629" y="481"/>
                    <a:pt x="629" y="315"/>
                  </a:cubicBezTo>
                  <a:cubicBezTo>
                    <a:pt x="629" y="138"/>
                    <a:pt x="492" y="1"/>
                    <a:pt x="315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58"/>
            <p:cNvSpPr/>
            <p:nvPr/>
          </p:nvSpPr>
          <p:spPr>
            <a:xfrm>
              <a:off x="7088866" y="1509278"/>
              <a:ext cx="25317" cy="25317"/>
            </a:xfrm>
            <a:custGeom>
              <a:rect b="b" l="l" r="r" t="t"/>
              <a:pathLst>
                <a:path extrusionOk="0" h="630" w="630">
                  <a:moveTo>
                    <a:pt x="315" y="1"/>
                  </a:moveTo>
                  <a:cubicBezTo>
                    <a:pt x="138" y="1"/>
                    <a:pt x="1" y="138"/>
                    <a:pt x="1" y="315"/>
                  </a:cubicBezTo>
                  <a:cubicBezTo>
                    <a:pt x="1" y="481"/>
                    <a:pt x="138" y="629"/>
                    <a:pt x="315" y="629"/>
                  </a:cubicBezTo>
                  <a:cubicBezTo>
                    <a:pt x="482" y="629"/>
                    <a:pt x="629" y="481"/>
                    <a:pt x="629" y="315"/>
                  </a:cubicBezTo>
                  <a:cubicBezTo>
                    <a:pt x="629" y="138"/>
                    <a:pt x="482" y="1"/>
                    <a:pt x="315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58"/>
            <p:cNvSpPr/>
            <p:nvPr/>
          </p:nvSpPr>
          <p:spPr>
            <a:xfrm>
              <a:off x="7139418" y="1509278"/>
              <a:ext cx="25276" cy="25317"/>
            </a:xfrm>
            <a:custGeom>
              <a:rect b="b" l="l" r="r" t="t"/>
              <a:pathLst>
                <a:path extrusionOk="0" h="630" w="629">
                  <a:moveTo>
                    <a:pt x="314" y="1"/>
                  </a:moveTo>
                  <a:cubicBezTo>
                    <a:pt x="138" y="1"/>
                    <a:pt x="0" y="138"/>
                    <a:pt x="0" y="315"/>
                  </a:cubicBezTo>
                  <a:cubicBezTo>
                    <a:pt x="0" y="481"/>
                    <a:pt x="138" y="629"/>
                    <a:pt x="314" y="629"/>
                  </a:cubicBezTo>
                  <a:cubicBezTo>
                    <a:pt x="491" y="629"/>
                    <a:pt x="629" y="481"/>
                    <a:pt x="629" y="315"/>
                  </a:cubicBezTo>
                  <a:cubicBezTo>
                    <a:pt x="629" y="138"/>
                    <a:pt x="491" y="1"/>
                    <a:pt x="314" y="1"/>
                  </a:cubicBez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/>
          <p:nvPr/>
        </p:nvSpPr>
        <p:spPr>
          <a:xfrm>
            <a:off x="5938294" y="3524625"/>
            <a:ext cx="22860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7"/>
          <p:cNvSpPr/>
          <p:nvPr/>
        </p:nvSpPr>
        <p:spPr>
          <a:xfrm>
            <a:off x="1887869" y="3524625"/>
            <a:ext cx="22860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7"/>
          <p:cNvSpPr/>
          <p:nvPr/>
        </p:nvSpPr>
        <p:spPr>
          <a:xfrm>
            <a:off x="5938356" y="1818350"/>
            <a:ext cx="22860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7"/>
          <p:cNvSpPr/>
          <p:nvPr/>
        </p:nvSpPr>
        <p:spPr>
          <a:xfrm>
            <a:off x="1887869" y="1818350"/>
            <a:ext cx="22860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7"/>
          <p:cNvSpPr/>
          <p:nvPr/>
        </p:nvSpPr>
        <p:spPr>
          <a:xfrm>
            <a:off x="4755381" y="3425700"/>
            <a:ext cx="1071600" cy="1071600"/>
          </a:xfrm>
          <a:prstGeom prst="ellipse">
            <a:avLst/>
          </a:prstGeom>
          <a:solidFill>
            <a:srgbClr val="0751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7"/>
          <p:cNvSpPr/>
          <p:nvPr/>
        </p:nvSpPr>
        <p:spPr>
          <a:xfrm>
            <a:off x="704819" y="3425700"/>
            <a:ext cx="1071600" cy="1071600"/>
          </a:xfrm>
          <a:prstGeom prst="ellipse">
            <a:avLst/>
          </a:prstGeom>
          <a:solidFill>
            <a:srgbClr val="0751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7"/>
          <p:cNvSpPr/>
          <p:nvPr/>
        </p:nvSpPr>
        <p:spPr>
          <a:xfrm>
            <a:off x="4755381" y="1721700"/>
            <a:ext cx="1071600" cy="1071600"/>
          </a:xfrm>
          <a:prstGeom prst="ellipse">
            <a:avLst/>
          </a:prstGeom>
          <a:solidFill>
            <a:srgbClr val="0751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7"/>
          <p:cNvSpPr/>
          <p:nvPr/>
        </p:nvSpPr>
        <p:spPr>
          <a:xfrm>
            <a:off x="704819" y="1721700"/>
            <a:ext cx="1071600" cy="1071600"/>
          </a:xfrm>
          <a:prstGeom prst="ellipse">
            <a:avLst/>
          </a:prstGeom>
          <a:solidFill>
            <a:srgbClr val="0751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Contents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71" name="Google Shape;171;p27"/>
          <p:cNvSpPr txBox="1"/>
          <p:nvPr>
            <p:ph idx="1" type="subTitle"/>
          </p:nvPr>
        </p:nvSpPr>
        <p:spPr>
          <a:xfrm>
            <a:off x="1953544" y="1830500"/>
            <a:ext cx="18531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Corpora</a:t>
            </a:r>
            <a:endParaRPr/>
          </a:p>
        </p:txBody>
      </p:sp>
      <p:sp>
        <p:nvSpPr>
          <p:cNvPr id="172" name="Google Shape;172;p27"/>
          <p:cNvSpPr txBox="1"/>
          <p:nvPr>
            <p:ph idx="2" type="title"/>
          </p:nvPr>
        </p:nvSpPr>
        <p:spPr>
          <a:xfrm>
            <a:off x="706419" y="1945950"/>
            <a:ext cx="1071600" cy="6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73" name="Google Shape;173;p27"/>
          <p:cNvSpPr txBox="1"/>
          <p:nvPr>
            <p:ph idx="3" type="subTitle"/>
          </p:nvPr>
        </p:nvSpPr>
        <p:spPr>
          <a:xfrm>
            <a:off x="1953550" y="2169225"/>
            <a:ext cx="2446200" cy="80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importance of using frequency-based vocabulary</a:t>
            </a:r>
            <a:endParaRPr/>
          </a:p>
        </p:txBody>
      </p:sp>
      <p:sp>
        <p:nvSpPr>
          <p:cNvPr id="174" name="Google Shape;174;p27"/>
          <p:cNvSpPr txBox="1"/>
          <p:nvPr>
            <p:ph idx="4" type="title"/>
          </p:nvPr>
        </p:nvSpPr>
        <p:spPr>
          <a:xfrm>
            <a:off x="4755381" y="1945950"/>
            <a:ext cx="1071600" cy="6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75" name="Google Shape;175;p27"/>
          <p:cNvSpPr txBox="1"/>
          <p:nvPr>
            <p:ph idx="5" type="subTitle"/>
          </p:nvPr>
        </p:nvSpPr>
        <p:spPr>
          <a:xfrm>
            <a:off x="5992981" y="1830500"/>
            <a:ext cx="18129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NGSL</a:t>
            </a:r>
            <a:endParaRPr/>
          </a:p>
        </p:txBody>
      </p:sp>
      <p:sp>
        <p:nvSpPr>
          <p:cNvPr id="176" name="Google Shape;176;p27"/>
          <p:cNvSpPr txBox="1"/>
          <p:nvPr>
            <p:ph idx="6" type="subTitle"/>
          </p:nvPr>
        </p:nvSpPr>
        <p:spPr>
          <a:xfrm>
            <a:off x="5992974" y="2169225"/>
            <a:ext cx="2682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example of the New General Service List</a:t>
            </a:r>
            <a:endParaRPr/>
          </a:p>
        </p:txBody>
      </p:sp>
      <p:sp>
        <p:nvSpPr>
          <p:cNvPr id="177" name="Google Shape;177;p27"/>
          <p:cNvSpPr txBox="1"/>
          <p:nvPr>
            <p:ph idx="7" type="title"/>
          </p:nvPr>
        </p:nvSpPr>
        <p:spPr>
          <a:xfrm>
            <a:off x="706419" y="3622950"/>
            <a:ext cx="1071600" cy="6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78" name="Google Shape;178;p27"/>
          <p:cNvSpPr txBox="1"/>
          <p:nvPr>
            <p:ph idx="8" type="subTitle"/>
          </p:nvPr>
        </p:nvSpPr>
        <p:spPr>
          <a:xfrm>
            <a:off x="1953544" y="3536775"/>
            <a:ext cx="18531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Coverage</a:t>
            </a:r>
            <a:endParaRPr/>
          </a:p>
        </p:txBody>
      </p:sp>
      <p:sp>
        <p:nvSpPr>
          <p:cNvPr id="179" name="Google Shape;179;p27"/>
          <p:cNvSpPr txBox="1"/>
          <p:nvPr>
            <p:ph idx="9" type="subTitle"/>
          </p:nvPr>
        </p:nvSpPr>
        <p:spPr>
          <a:xfrm>
            <a:off x="1953544" y="4027900"/>
            <a:ext cx="2446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Measuring the effectiveness of vocabulary lists</a:t>
            </a:r>
            <a:endParaRPr/>
          </a:p>
        </p:txBody>
      </p:sp>
      <p:sp>
        <p:nvSpPr>
          <p:cNvPr id="180" name="Google Shape;180;p27"/>
          <p:cNvSpPr txBox="1"/>
          <p:nvPr>
            <p:ph idx="13" type="title"/>
          </p:nvPr>
        </p:nvSpPr>
        <p:spPr>
          <a:xfrm>
            <a:off x="4755381" y="3622950"/>
            <a:ext cx="1071600" cy="6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81" name="Google Shape;181;p27"/>
          <p:cNvSpPr txBox="1"/>
          <p:nvPr>
            <p:ph idx="14" type="subTitle"/>
          </p:nvPr>
        </p:nvSpPr>
        <p:spPr>
          <a:xfrm>
            <a:off x="5992919" y="3536775"/>
            <a:ext cx="18129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</a:t>
            </a:r>
            <a:endParaRPr/>
          </a:p>
        </p:txBody>
      </p:sp>
      <p:sp>
        <p:nvSpPr>
          <p:cNvPr id="182" name="Google Shape;182;p27"/>
          <p:cNvSpPr txBox="1"/>
          <p:nvPr>
            <p:ph idx="15" type="subTitle"/>
          </p:nvPr>
        </p:nvSpPr>
        <p:spPr>
          <a:xfrm>
            <a:off x="5992919" y="3875500"/>
            <a:ext cx="2446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Process of creating your own lists</a:t>
            </a:r>
            <a:endParaRPr/>
          </a:p>
        </p:txBody>
      </p:sp>
      <p:grpSp>
        <p:nvGrpSpPr>
          <p:cNvPr id="183" name="Google Shape;183;p27"/>
          <p:cNvGrpSpPr/>
          <p:nvPr/>
        </p:nvGrpSpPr>
        <p:grpSpPr>
          <a:xfrm rot="-4680075">
            <a:off x="6925866" y="-350010"/>
            <a:ext cx="1848175" cy="2697139"/>
            <a:chOff x="5362648" y="3057585"/>
            <a:chExt cx="1473227" cy="2149754"/>
          </a:xfrm>
        </p:grpSpPr>
        <p:sp>
          <p:nvSpPr>
            <p:cNvPr id="184" name="Google Shape;184;p27"/>
            <p:cNvSpPr/>
            <p:nvPr/>
          </p:nvSpPr>
          <p:spPr>
            <a:xfrm rot="7435474">
              <a:off x="5679305" y="3269410"/>
              <a:ext cx="997581" cy="914465"/>
            </a:xfrm>
            <a:custGeom>
              <a:rect b="b" l="l" r="r" t="t"/>
              <a:pathLst>
                <a:path extrusionOk="0" h="6511" w="7103">
                  <a:moveTo>
                    <a:pt x="3550" y="0"/>
                  </a:moveTo>
                  <a:cubicBezTo>
                    <a:pt x="3332" y="0"/>
                    <a:pt x="3110" y="22"/>
                    <a:pt x="2888" y="68"/>
                  </a:cubicBezTo>
                  <a:cubicBezTo>
                    <a:pt x="1130" y="432"/>
                    <a:pt x="0" y="2150"/>
                    <a:pt x="364" y="3909"/>
                  </a:cubicBezTo>
                  <a:cubicBezTo>
                    <a:pt x="681" y="5454"/>
                    <a:pt x="2034" y="6511"/>
                    <a:pt x="3543" y="6511"/>
                  </a:cubicBezTo>
                  <a:cubicBezTo>
                    <a:pt x="3761" y="6511"/>
                    <a:pt x="3982" y="6489"/>
                    <a:pt x="4204" y="6443"/>
                  </a:cubicBezTo>
                  <a:cubicBezTo>
                    <a:pt x="5972" y="6079"/>
                    <a:pt x="7102" y="4350"/>
                    <a:pt x="6738" y="2593"/>
                  </a:cubicBezTo>
                  <a:cubicBezTo>
                    <a:pt x="6421" y="1056"/>
                    <a:pt x="5061" y="0"/>
                    <a:pt x="3550" y="0"/>
                  </a:cubicBezTo>
                  <a:close/>
                </a:path>
              </a:pathLst>
            </a:custGeom>
            <a:solidFill>
              <a:srgbClr val="0645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7"/>
            <p:cNvSpPr/>
            <p:nvPr/>
          </p:nvSpPr>
          <p:spPr>
            <a:xfrm rot="7435474">
              <a:off x="5779119" y="3360565"/>
              <a:ext cx="798851" cy="732583"/>
            </a:xfrm>
            <a:custGeom>
              <a:rect b="b" l="l" r="r" t="t"/>
              <a:pathLst>
                <a:path extrusionOk="0" h="5216" w="5688">
                  <a:moveTo>
                    <a:pt x="2832" y="0"/>
                  </a:moveTo>
                  <a:cubicBezTo>
                    <a:pt x="2660" y="0"/>
                    <a:pt x="2485" y="17"/>
                    <a:pt x="2309" y="53"/>
                  </a:cubicBezTo>
                  <a:cubicBezTo>
                    <a:pt x="904" y="347"/>
                    <a:pt x="1" y="1722"/>
                    <a:pt x="286" y="3137"/>
                  </a:cubicBezTo>
                  <a:cubicBezTo>
                    <a:pt x="543" y="4371"/>
                    <a:pt x="1629" y="5216"/>
                    <a:pt x="2835" y="5216"/>
                  </a:cubicBezTo>
                  <a:cubicBezTo>
                    <a:pt x="3012" y="5216"/>
                    <a:pt x="3191" y="5198"/>
                    <a:pt x="3370" y="5160"/>
                  </a:cubicBezTo>
                  <a:cubicBezTo>
                    <a:pt x="4784" y="4865"/>
                    <a:pt x="5688" y="3490"/>
                    <a:pt x="5393" y="2076"/>
                  </a:cubicBezTo>
                  <a:cubicBezTo>
                    <a:pt x="5135" y="846"/>
                    <a:pt x="4048" y="0"/>
                    <a:pt x="2832" y="0"/>
                  </a:cubicBezTo>
                  <a:close/>
                </a:path>
              </a:pathLst>
            </a:custGeom>
            <a:solidFill>
              <a:srgbClr val="00B8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 rot="7435474">
              <a:off x="5838639" y="4144797"/>
              <a:ext cx="278783" cy="146348"/>
            </a:xfrm>
            <a:custGeom>
              <a:rect b="b" l="l" r="r" t="t"/>
              <a:pathLst>
                <a:path extrusionOk="0" h="1042" w="1985">
                  <a:moveTo>
                    <a:pt x="1856" y="0"/>
                  </a:moveTo>
                  <a:lnTo>
                    <a:pt x="0" y="383"/>
                  </a:lnTo>
                  <a:lnTo>
                    <a:pt x="138" y="1041"/>
                  </a:lnTo>
                  <a:lnTo>
                    <a:pt x="1984" y="658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rgbClr val="0645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 rot="7435474">
              <a:off x="5305000" y="4537124"/>
              <a:ext cx="938173" cy="360673"/>
            </a:xfrm>
            <a:custGeom>
              <a:rect b="b" l="l" r="r" t="t"/>
              <a:pathLst>
                <a:path extrusionOk="0" h="2568" w="6680">
                  <a:moveTo>
                    <a:pt x="5949" y="1"/>
                  </a:moveTo>
                  <a:cubicBezTo>
                    <a:pt x="5911" y="1"/>
                    <a:pt x="5873" y="4"/>
                    <a:pt x="5835" y="11"/>
                  </a:cubicBezTo>
                  <a:lnTo>
                    <a:pt x="551" y="1111"/>
                  </a:lnTo>
                  <a:cubicBezTo>
                    <a:pt x="217" y="1179"/>
                    <a:pt x="1" y="1504"/>
                    <a:pt x="69" y="1838"/>
                  </a:cubicBezTo>
                  <a:lnTo>
                    <a:pt x="119" y="2083"/>
                  </a:lnTo>
                  <a:cubicBezTo>
                    <a:pt x="178" y="2366"/>
                    <a:pt x="434" y="2567"/>
                    <a:pt x="720" y="2567"/>
                  </a:cubicBezTo>
                  <a:cubicBezTo>
                    <a:pt x="761" y="2567"/>
                    <a:pt x="803" y="2563"/>
                    <a:pt x="845" y="2554"/>
                  </a:cubicBezTo>
                  <a:lnTo>
                    <a:pt x="6139" y="1464"/>
                  </a:lnTo>
                  <a:cubicBezTo>
                    <a:pt x="6463" y="1395"/>
                    <a:pt x="6680" y="1072"/>
                    <a:pt x="6610" y="738"/>
                  </a:cubicBezTo>
                  <a:lnTo>
                    <a:pt x="6562" y="492"/>
                  </a:lnTo>
                  <a:cubicBezTo>
                    <a:pt x="6500" y="196"/>
                    <a:pt x="6240" y="1"/>
                    <a:pt x="5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 rot="5958162">
              <a:off x="6143054" y="3831084"/>
              <a:ext cx="220915" cy="201548"/>
            </a:xfrm>
            <a:custGeom>
              <a:rect b="b" l="l" r="r" t="t"/>
              <a:pathLst>
                <a:path extrusionOk="0" h="1435" w="1573">
                  <a:moveTo>
                    <a:pt x="782" y="1"/>
                  </a:moveTo>
                  <a:cubicBezTo>
                    <a:pt x="735" y="1"/>
                    <a:pt x="688" y="5"/>
                    <a:pt x="640" y="15"/>
                  </a:cubicBezTo>
                  <a:cubicBezTo>
                    <a:pt x="256" y="104"/>
                    <a:pt x="1" y="477"/>
                    <a:pt x="90" y="870"/>
                  </a:cubicBezTo>
                  <a:cubicBezTo>
                    <a:pt x="158" y="1204"/>
                    <a:pt x="452" y="1434"/>
                    <a:pt x="788" y="1434"/>
                  </a:cubicBezTo>
                  <a:cubicBezTo>
                    <a:pt x="836" y="1434"/>
                    <a:pt x="885" y="1430"/>
                    <a:pt x="934" y="1420"/>
                  </a:cubicBezTo>
                  <a:cubicBezTo>
                    <a:pt x="1317" y="1341"/>
                    <a:pt x="1572" y="958"/>
                    <a:pt x="1484" y="575"/>
                  </a:cubicBezTo>
                  <a:cubicBezTo>
                    <a:pt x="1415" y="239"/>
                    <a:pt x="1119" y="1"/>
                    <a:pt x="782" y="1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7"/>
            <p:cNvSpPr/>
            <p:nvPr/>
          </p:nvSpPr>
          <p:spPr>
            <a:xfrm rot="5958162">
              <a:off x="6346689" y="3721633"/>
              <a:ext cx="164177" cy="149440"/>
            </a:xfrm>
            <a:custGeom>
              <a:rect b="b" l="l" r="r" t="t"/>
              <a:pathLst>
                <a:path extrusionOk="0" h="1064" w="1169">
                  <a:moveTo>
                    <a:pt x="581" y="1"/>
                  </a:moveTo>
                  <a:cubicBezTo>
                    <a:pt x="545" y="1"/>
                    <a:pt x="509" y="4"/>
                    <a:pt x="472" y="12"/>
                  </a:cubicBezTo>
                  <a:cubicBezTo>
                    <a:pt x="187" y="70"/>
                    <a:pt x="0" y="355"/>
                    <a:pt x="59" y="640"/>
                  </a:cubicBezTo>
                  <a:cubicBezTo>
                    <a:pt x="111" y="889"/>
                    <a:pt x="335" y="1063"/>
                    <a:pt x="582" y="1063"/>
                  </a:cubicBezTo>
                  <a:cubicBezTo>
                    <a:pt x="617" y="1063"/>
                    <a:pt x="652" y="1060"/>
                    <a:pt x="688" y="1053"/>
                  </a:cubicBezTo>
                  <a:cubicBezTo>
                    <a:pt x="983" y="994"/>
                    <a:pt x="1169" y="708"/>
                    <a:pt x="1110" y="424"/>
                  </a:cubicBezTo>
                  <a:cubicBezTo>
                    <a:pt x="1050" y="174"/>
                    <a:pt x="832" y="1"/>
                    <a:pt x="581" y="1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/>
          <p:nvPr/>
        </p:nvSpPr>
        <p:spPr>
          <a:xfrm>
            <a:off x="1887869" y="1818350"/>
            <a:ext cx="22860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8"/>
          <p:cNvSpPr/>
          <p:nvPr/>
        </p:nvSpPr>
        <p:spPr>
          <a:xfrm>
            <a:off x="704819" y="1721700"/>
            <a:ext cx="1071600" cy="1071600"/>
          </a:xfrm>
          <a:prstGeom prst="ellipse">
            <a:avLst/>
          </a:prstGeom>
          <a:solidFill>
            <a:srgbClr val="0751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Contents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97" name="Google Shape;197;p28"/>
          <p:cNvSpPr txBox="1"/>
          <p:nvPr>
            <p:ph idx="1" type="subTitle"/>
          </p:nvPr>
        </p:nvSpPr>
        <p:spPr>
          <a:xfrm>
            <a:off x="1953544" y="1830500"/>
            <a:ext cx="1853100" cy="3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</a:t>
            </a:r>
            <a:endParaRPr/>
          </a:p>
        </p:txBody>
      </p:sp>
      <p:sp>
        <p:nvSpPr>
          <p:cNvPr id="198" name="Google Shape;198;p28"/>
          <p:cNvSpPr txBox="1"/>
          <p:nvPr>
            <p:ph idx="2" type="title"/>
          </p:nvPr>
        </p:nvSpPr>
        <p:spPr>
          <a:xfrm>
            <a:off x="706419" y="1945950"/>
            <a:ext cx="1071600" cy="6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00</a:t>
            </a:r>
            <a:endParaRPr/>
          </a:p>
        </p:txBody>
      </p:sp>
      <p:sp>
        <p:nvSpPr>
          <p:cNvPr id="199" name="Google Shape;199;p28"/>
          <p:cNvSpPr txBox="1"/>
          <p:nvPr>
            <p:ph idx="3" type="subTitle"/>
          </p:nvPr>
        </p:nvSpPr>
        <p:spPr>
          <a:xfrm>
            <a:off x="1953550" y="2169225"/>
            <a:ext cx="5218800" cy="17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most important thing I want to show you today is how fast and easy it is to </a:t>
            </a:r>
            <a:r>
              <a:rPr lang="en"/>
              <a:t>create a list using free and easy to use resources</a:t>
            </a:r>
            <a:endParaRPr/>
          </a:p>
        </p:txBody>
      </p:sp>
      <p:grpSp>
        <p:nvGrpSpPr>
          <p:cNvPr id="200" name="Google Shape;200;p28"/>
          <p:cNvGrpSpPr/>
          <p:nvPr/>
        </p:nvGrpSpPr>
        <p:grpSpPr>
          <a:xfrm rot="-4680075">
            <a:off x="6925866" y="-350010"/>
            <a:ext cx="1848175" cy="2697139"/>
            <a:chOff x="5362648" y="3057585"/>
            <a:chExt cx="1473227" cy="2149754"/>
          </a:xfrm>
        </p:grpSpPr>
        <p:sp>
          <p:nvSpPr>
            <p:cNvPr id="201" name="Google Shape;201;p28"/>
            <p:cNvSpPr/>
            <p:nvPr/>
          </p:nvSpPr>
          <p:spPr>
            <a:xfrm rot="7435474">
              <a:off x="5679305" y="3269410"/>
              <a:ext cx="997581" cy="914465"/>
            </a:xfrm>
            <a:custGeom>
              <a:rect b="b" l="l" r="r" t="t"/>
              <a:pathLst>
                <a:path extrusionOk="0" h="6511" w="7103">
                  <a:moveTo>
                    <a:pt x="3550" y="0"/>
                  </a:moveTo>
                  <a:cubicBezTo>
                    <a:pt x="3332" y="0"/>
                    <a:pt x="3110" y="22"/>
                    <a:pt x="2888" y="68"/>
                  </a:cubicBezTo>
                  <a:cubicBezTo>
                    <a:pt x="1130" y="432"/>
                    <a:pt x="0" y="2150"/>
                    <a:pt x="364" y="3909"/>
                  </a:cubicBezTo>
                  <a:cubicBezTo>
                    <a:pt x="681" y="5454"/>
                    <a:pt x="2034" y="6511"/>
                    <a:pt x="3543" y="6511"/>
                  </a:cubicBezTo>
                  <a:cubicBezTo>
                    <a:pt x="3761" y="6511"/>
                    <a:pt x="3982" y="6489"/>
                    <a:pt x="4204" y="6443"/>
                  </a:cubicBezTo>
                  <a:cubicBezTo>
                    <a:pt x="5972" y="6079"/>
                    <a:pt x="7102" y="4350"/>
                    <a:pt x="6738" y="2593"/>
                  </a:cubicBezTo>
                  <a:cubicBezTo>
                    <a:pt x="6421" y="1056"/>
                    <a:pt x="5061" y="0"/>
                    <a:pt x="3550" y="0"/>
                  </a:cubicBezTo>
                  <a:close/>
                </a:path>
              </a:pathLst>
            </a:custGeom>
            <a:solidFill>
              <a:srgbClr val="0645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 rot="7435474">
              <a:off x="5779119" y="3360565"/>
              <a:ext cx="798851" cy="732583"/>
            </a:xfrm>
            <a:custGeom>
              <a:rect b="b" l="l" r="r" t="t"/>
              <a:pathLst>
                <a:path extrusionOk="0" h="5216" w="5688">
                  <a:moveTo>
                    <a:pt x="2832" y="0"/>
                  </a:moveTo>
                  <a:cubicBezTo>
                    <a:pt x="2660" y="0"/>
                    <a:pt x="2485" y="17"/>
                    <a:pt x="2309" y="53"/>
                  </a:cubicBezTo>
                  <a:cubicBezTo>
                    <a:pt x="904" y="347"/>
                    <a:pt x="1" y="1722"/>
                    <a:pt x="286" y="3137"/>
                  </a:cubicBezTo>
                  <a:cubicBezTo>
                    <a:pt x="543" y="4371"/>
                    <a:pt x="1629" y="5216"/>
                    <a:pt x="2835" y="5216"/>
                  </a:cubicBezTo>
                  <a:cubicBezTo>
                    <a:pt x="3012" y="5216"/>
                    <a:pt x="3191" y="5198"/>
                    <a:pt x="3370" y="5160"/>
                  </a:cubicBezTo>
                  <a:cubicBezTo>
                    <a:pt x="4784" y="4865"/>
                    <a:pt x="5688" y="3490"/>
                    <a:pt x="5393" y="2076"/>
                  </a:cubicBezTo>
                  <a:cubicBezTo>
                    <a:pt x="5135" y="846"/>
                    <a:pt x="4048" y="0"/>
                    <a:pt x="2832" y="0"/>
                  </a:cubicBezTo>
                  <a:close/>
                </a:path>
              </a:pathLst>
            </a:custGeom>
            <a:solidFill>
              <a:srgbClr val="00B8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8"/>
            <p:cNvSpPr/>
            <p:nvPr/>
          </p:nvSpPr>
          <p:spPr>
            <a:xfrm rot="7435474">
              <a:off x="5838639" y="4144797"/>
              <a:ext cx="278783" cy="146348"/>
            </a:xfrm>
            <a:custGeom>
              <a:rect b="b" l="l" r="r" t="t"/>
              <a:pathLst>
                <a:path extrusionOk="0" h="1042" w="1985">
                  <a:moveTo>
                    <a:pt x="1856" y="0"/>
                  </a:moveTo>
                  <a:lnTo>
                    <a:pt x="0" y="383"/>
                  </a:lnTo>
                  <a:lnTo>
                    <a:pt x="138" y="1041"/>
                  </a:lnTo>
                  <a:lnTo>
                    <a:pt x="1984" y="658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rgbClr val="0645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8"/>
            <p:cNvSpPr/>
            <p:nvPr/>
          </p:nvSpPr>
          <p:spPr>
            <a:xfrm rot="7435474">
              <a:off x="5305000" y="4537124"/>
              <a:ext cx="938173" cy="360673"/>
            </a:xfrm>
            <a:custGeom>
              <a:rect b="b" l="l" r="r" t="t"/>
              <a:pathLst>
                <a:path extrusionOk="0" h="2568" w="6680">
                  <a:moveTo>
                    <a:pt x="5949" y="1"/>
                  </a:moveTo>
                  <a:cubicBezTo>
                    <a:pt x="5911" y="1"/>
                    <a:pt x="5873" y="4"/>
                    <a:pt x="5835" y="11"/>
                  </a:cubicBezTo>
                  <a:lnTo>
                    <a:pt x="551" y="1111"/>
                  </a:lnTo>
                  <a:cubicBezTo>
                    <a:pt x="217" y="1179"/>
                    <a:pt x="1" y="1504"/>
                    <a:pt x="69" y="1838"/>
                  </a:cubicBezTo>
                  <a:lnTo>
                    <a:pt x="119" y="2083"/>
                  </a:lnTo>
                  <a:cubicBezTo>
                    <a:pt x="178" y="2366"/>
                    <a:pt x="434" y="2567"/>
                    <a:pt x="720" y="2567"/>
                  </a:cubicBezTo>
                  <a:cubicBezTo>
                    <a:pt x="761" y="2567"/>
                    <a:pt x="803" y="2563"/>
                    <a:pt x="845" y="2554"/>
                  </a:cubicBezTo>
                  <a:lnTo>
                    <a:pt x="6139" y="1464"/>
                  </a:lnTo>
                  <a:cubicBezTo>
                    <a:pt x="6463" y="1395"/>
                    <a:pt x="6680" y="1072"/>
                    <a:pt x="6610" y="738"/>
                  </a:cubicBezTo>
                  <a:lnTo>
                    <a:pt x="6562" y="492"/>
                  </a:lnTo>
                  <a:cubicBezTo>
                    <a:pt x="6500" y="196"/>
                    <a:pt x="6240" y="1"/>
                    <a:pt x="5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8"/>
            <p:cNvSpPr/>
            <p:nvPr/>
          </p:nvSpPr>
          <p:spPr>
            <a:xfrm rot="5958162">
              <a:off x="6143054" y="3831084"/>
              <a:ext cx="220915" cy="201548"/>
            </a:xfrm>
            <a:custGeom>
              <a:rect b="b" l="l" r="r" t="t"/>
              <a:pathLst>
                <a:path extrusionOk="0" h="1435" w="1573">
                  <a:moveTo>
                    <a:pt x="782" y="1"/>
                  </a:moveTo>
                  <a:cubicBezTo>
                    <a:pt x="735" y="1"/>
                    <a:pt x="688" y="5"/>
                    <a:pt x="640" y="15"/>
                  </a:cubicBezTo>
                  <a:cubicBezTo>
                    <a:pt x="256" y="104"/>
                    <a:pt x="1" y="477"/>
                    <a:pt x="90" y="870"/>
                  </a:cubicBezTo>
                  <a:cubicBezTo>
                    <a:pt x="158" y="1204"/>
                    <a:pt x="452" y="1434"/>
                    <a:pt x="788" y="1434"/>
                  </a:cubicBezTo>
                  <a:cubicBezTo>
                    <a:pt x="836" y="1434"/>
                    <a:pt x="885" y="1430"/>
                    <a:pt x="934" y="1420"/>
                  </a:cubicBezTo>
                  <a:cubicBezTo>
                    <a:pt x="1317" y="1341"/>
                    <a:pt x="1572" y="958"/>
                    <a:pt x="1484" y="575"/>
                  </a:cubicBezTo>
                  <a:cubicBezTo>
                    <a:pt x="1415" y="239"/>
                    <a:pt x="1119" y="1"/>
                    <a:pt x="782" y="1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8"/>
            <p:cNvSpPr/>
            <p:nvPr/>
          </p:nvSpPr>
          <p:spPr>
            <a:xfrm rot="5958162">
              <a:off x="6346689" y="3721633"/>
              <a:ext cx="164177" cy="149440"/>
            </a:xfrm>
            <a:custGeom>
              <a:rect b="b" l="l" r="r" t="t"/>
              <a:pathLst>
                <a:path extrusionOk="0" h="1064" w="1169">
                  <a:moveTo>
                    <a:pt x="581" y="1"/>
                  </a:moveTo>
                  <a:cubicBezTo>
                    <a:pt x="545" y="1"/>
                    <a:pt x="509" y="4"/>
                    <a:pt x="472" y="12"/>
                  </a:cubicBezTo>
                  <a:cubicBezTo>
                    <a:pt x="187" y="70"/>
                    <a:pt x="0" y="355"/>
                    <a:pt x="59" y="640"/>
                  </a:cubicBezTo>
                  <a:cubicBezTo>
                    <a:pt x="111" y="889"/>
                    <a:pt x="335" y="1063"/>
                    <a:pt x="582" y="1063"/>
                  </a:cubicBezTo>
                  <a:cubicBezTo>
                    <a:pt x="617" y="1063"/>
                    <a:pt x="652" y="1060"/>
                    <a:pt x="688" y="1053"/>
                  </a:cubicBezTo>
                  <a:cubicBezTo>
                    <a:pt x="983" y="994"/>
                    <a:pt x="1169" y="708"/>
                    <a:pt x="1110" y="424"/>
                  </a:cubicBezTo>
                  <a:cubicBezTo>
                    <a:pt x="1050" y="174"/>
                    <a:pt x="832" y="1"/>
                    <a:pt x="581" y="1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/>
          <p:nvPr>
            <p:ph type="title"/>
          </p:nvPr>
        </p:nvSpPr>
        <p:spPr>
          <a:xfrm>
            <a:off x="4572000" y="1495513"/>
            <a:ext cx="3852000" cy="82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Corpora</a:t>
            </a:r>
            <a:endParaRPr/>
          </a:p>
        </p:txBody>
      </p:sp>
      <p:sp>
        <p:nvSpPr>
          <p:cNvPr id="212" name="Google Shape;212;p29"/>
          <p:cNvSpPr txBox="1"/>
          <p:nvPr>
            <p:ph idx="1" type="subTitle"/>
          </p:nvPr>
        </p:nvSpPr>
        <p:spPr>
          <a:xfrm>
            <a:off x="4572000" y="2412888"/>
            <a:ext cx="38520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Using real language to determine what to teach language students.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“A large, principled collection of </a:t>
            </a:r>
            <a:r>
              <a:rPr b="1" lang="en"/>
              <a:t>natural</a:t>
            </a:r>
            <a:r>
              <a:rPr lang="en"/>
              <a:t> text”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-this morning’s plenary</a:t>
            </a:r>
            <a:endParaRPr/>
          </a:p>
        </p:txBody>
      </p:sp>
      <p:pic>
        <p:nvPicPr>
          <p:cNvPr id="213" name="Google Shape;213;p29"/>
          <p:cNvPicPr preferRelativeResize="0"/>
          <p:nvPr/>
        </p:nvPicPr>
        <p:blipFill rotWithShape="1">
          <a:blip r:embed="rId3">
            <a:alphaModFix/>
          </a:blip>
          <a:srcRect b="0" l="9166" r="24459" t="0"/>
          <a:stretch/>
        </p:blipFill>
        <p:spPr>
          <a:xfrm>
            <a:off x="720000" y="945300"/>
            <a:ext cx="3252900" cy="3252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>
            <p:ph type="title"/>
          </p:nvPr>
        </p:nvSpPr>
        <p:spPr>
          <a:xfrm>
            <a:off x="430850" y="289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Corpus Linguistics</a:t>
            </a:r>
            <a:endParaRPr/>
          </a:p>
        </p:txBody>
      </p:sp>
      <p:sp>
        <p:nvSpPr>
          <p:cNvPr id="219" name="Google Shape;219;p30"/>
          <p:cNvSpPr txBox="1"/>
          <p:nvPr>
            <p:ph idx="5" type="subTitle"/>
          </p:nvPr>
        </p:nvSpPr>
        <p:spPr>
          <a:xfrm>
            <a:off x="455150" y="1269175"/>
            <a:ext cx="4439700" cy="29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 the 18th Century, Samuel Johnson used his knowledge of the language to write the first English dictionary.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was created by his knowledge based on all of the books he and his 6 assistants had read.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was his corpus. His body of knowledge.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20" name="Google Shape;22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875" y="1356925"/>
            <a:ext cx="2445725" cy="323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/>
          <p:nvPr>
            <p:ph type="title"/>
          </p:nvPr>
        </p:nvSpPr>
        <p:spPr>
          <a:xfrm>
            <a:off x="430850" y="289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Corpus Linguistics</a:t>
            </a:r>
            <a:endParaRPr/>
          </a:p>
        </p:txBody>
      </p:sp>
      <p:sp>
        <p:nvSpPr>
          <p:cNvPr id="226" name="Google Shape;226;p31"/>
          <p:cNvSpPr txBox="1"/>
          <p:nvPr>
            <p:ph idx="5" type="subTitle"/>
          </p:nvPr>
        </p:nvSpPr>
        <p:spPr>
          <a:xfrm>
            <a:off x="455150" y="1269175"/>
            <a:ext cx="4439700" cy="37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 the 19th Century, James Murray used a large out-sourced team of writers to compile the first Oxford English Dictionary.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They used all the books in all the libraries available to them.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increase of the size of the corpus resulted in an increased quality of their output.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</a:t>
            </a:r>
            <a:r>
              <a:rPr lang="en" sz="1800"/>
              <a:t>cost</a:t>
            </a:r>
            <a:r>
              <a:rPr lang="en" sz="1800"/>
              <a:t> was huge amounts of time.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27" name="Google Shape;22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1100" y="1331150"/>
            <a:ext cx="3596850" cy="359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/>
          <p:nvPr/>
        </p:nvSpPr>
        <p:spPr>
          <a:xfrm>
            <a:off x="328575" y="3017838"/>
            <a:ext cx="2679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2"/>
          <p:cNvSpPr txBox="1"/>
          <p:nvPr>
            <p:ph type="title"/>
          </p:nvPr>
        </p:nvSpPr>
        <p:spPr>
          <a:xfrm>
            <a:off x="430850" y="2898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Service List</a:t>
            </a:r>
            <a:endParaRPr/>
          </a:p>
        </p:txBody>
      </p:sp>
      <p:sp>
        <p:nvSpPr>
          <p:cNvPr id="234" name="Google Shape;234;p32"/>
          <p:cNvSpPr txBox="1"/>
          <p:nvPr>
            <p:ph idx="2" type="subTitle"/>
          </p:nvPr>
        </p:nvSpPr>
        <p:spPr>
          <a:xfrm>
            <a:off x="3150900" y="2964925"/>
            <a:ext cx="56175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1953</a:t>
            </a:r>
            <a:endParaRPr sz="1800"/>
          </a:p>
        </p:txBody>
      </p:sp>
      <p:sp>
        <p:nvSpPr>
          <p:cNvPr id="235" name="Google Shape;235;p32"/>
          <p:cNvSpPr txBox="1"/>
          <p:nvPr>
            <p:ph idx="7" type="subTitle"/>
          </p:nvPr>
        </p:nvSpPr>
        <p:spPr>
          <a:xfrm>
            <a:off x="427455" y="3017988"/>
            <a:ext cx="24186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Date</a:t>
            </a:r>
            <a:endParaRPr/>
          </a:p>
        </p:txBody>
      </p:sp>
      <p:sp>
        <p:nvSpPr>
          <p:cNvPr id="236" name="Google Shape;236;p32"/>
          <p:cNvSpPr txBox="1"/>
          <p:nvPr>
            <p:ph idx="5" type="subTitle"/>
          </p:nvPr>
        </p:nvSpPr>
        <p:spPr>
          <a:xfrm>
            <a:off x="455150" y="1269175"/>
            <a:ext cx="7850400" cy="21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 1953, Michael West used a corpus of 600,000 words to create a list of the 2,000 most used words in English.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was and early corpus-based frequency list called the General Service List (GSL)</a:t>
            </a:r>
            <a:endParaRPr sz="1800"/>
          </a:p>
        </p:txBody>
      </p:sp>
      <p:sp>
        <p:nvSpPr>
          <p:cNvPr id="237" name="Google Shape;237;p32"/>
          <p:cNvSpPr/>
          <p:nvPr/>
        </p:nvSpPr>
        <p:spPr>
          <a:xfrm>
            <a:off x="328575" y="3491350"/>
            <a:ext cx="2679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2"/>
          <p:cNvSpPr txBox="1"/>
          <p:nvPr>
            <p:ph idx="7" type="subTitle"/>
          </p:nvPr>
        </p:nvSpPr>
        <p:spPr>
          <a:xfrm>
            <a:off x="427450" y="3491500"/>
            <a:ext cx="25305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Corpus Size</a:t>
            </a:r>
            <a:endParaRPr/>
          </a:p>
        </p:txBody>
      </p:sp>
      <p:sp>
        <p:nvSpPr>
          <p:cNvPr id="239" name="Google Shape;239;p32"/>
          <p:cNvSpPr txBox="1"/>
          <p:nvPr>
            <p:ph idx="2" type="subTitle"/>
          </p:nvPr>
        </p:nvSpPr>
        <p:spPr>
          <a:xfrm>
            <a:off x="3150900" y="3438425"/>
            <a:ext cx="49806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600,000 words</a:t>
            </a:r>
            <a:endParaRPr sz="1800"/>
          </a:p>
        </p:txBody>
      </p:sp>
      <p:sp>
        <p:nvSpPr>
          <p:cNvPr id="240" name="Google Shape;240;p32"/>
          <p:cNvSpPr/>
          <p:nvPr/>
        </p:nvSpPr>
        <p:spPr>
          <a:xfrm>
            <a:off x="328575" y="3964850"/>
            <a:ext cx="2679300" cy="392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2"/>
          <p:cNvSpPr txBox="1"/>
          <p:nvPr>
            <p:ph idx="7" type="subTitle"/>
          </p:nvPr>
        </p:nvSpPr>
        <p:spPr>
          <a:xfrm>
            <a:off x="427450" y="3965000"/>
            <a:ext cx="2530500" cy="39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Items</a:t>
            </a:r>
            <a:endParaRPr/>
          </a:p>
        </p:txBody>
      </p:sp>
      <p:sp>
        <p:nvSpPr>
          <p:cNvPr id="242" name="Google Shape;242;p32"/>
          <p:cNvSpPr txBox="1"/>
          <p:nvPr>
            <p:ph idx="2" type="subTitle"/>
          </p:nvPr>
        </p:nvSpPr>
        <p:spPr>
          <a:xfrm>
            <a:off x="3150900" y="3911925"/>
            <a:ext cx="49806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2,000 headwords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cademic Research Thesis Defense by Slidesgo">
  <a:themeElements>
    <a:clrScheme name="Simple Light">
      <a:dk1>
        <a:srgbClr val="064554"/>
      </a:dk1>
      <a:lt1>
        <a:srgbClr val="FFFFFF"/>
      </a:lt1>
      <a:dk2>
        <a:srgbClr val="FF594D"/>
      </a:dk2>
      <a:lt2>
        <a:srgbClr val="E34F45"/>
      </a:lt2>
      <a:accent1>
        <a:srgbClr val="2A2A2A"/>
      </a:accent1>
      <a:accent2>
        <a:srgbClr val="3F3F3F"/>
      </a:accent2>
      <a:accent3>
        <a:srgbClr val="EDEDED"/>
      </a:accent3>
      <a:accent4>
        <a:srgbClr val="00B8C0"/>
      </a:accent4>
      <a:accent5>
        <a:srgbClr val="00A6AD"/>
      </a:accent5>
      <a:accent6>
        <a:srgbClr val="075163"/>
      </a:accent6>
      <a:hlink>
        <a:srgbClr val="0645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