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59" r:id="rId4"/>
    <p:sldId id="260" r:id="rId5"/>
    <p:sldId id="341" r:id="rId6"/>
    <p:sldId id="367" r:id="rId7"/>
    <p:sldId id="289" r:id="rId8"/>
    <p:sldId id="261" r:id="rId9"/>
    <p:sldId id="329" r:id="rId10"/>
    <p:sldId id="333" r:id="rId11"/>
    <p:sldId id="370" r:id="rId12"/>
    <p:sldId id="274" r:id="rId13"/>
    <p:sldId id="335" r:id="rId14"/>
    <p:sldId id="338" r:id="rId15"/>
    <p:sldId id="374" r:id="rId16"/>
    <p:sldId id="375" r:id="rId17"/>
    <p:sldId id="371" r:id="rId18"/>
    <p:sldId id="373"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2" autoAdjust="0"/>
    <p:restoredTop sz="94660"/>
  </p:normalViewPr>
  <p:slideViewPr>
    <p:cSldViewPr snapToGrid="0">
      <p:cViewPr varScale="1">
        <p:scale>
          <a:sx n="78" d="100"/>
          <a:sy n="78" d="100"/>
        </p:scale>
        <p:origin x="64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9B031-1732-468E-9FC2-619C04B499A6}" type="datetimeFigureOut">
              <a:rPr kumimoji="1" lang="ja-JP" altLang="en-US" smtClean="0"/>
              <a:t>2024/9/7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AFE07-D316-4748-A4F5-53023D195BD6}" type="slidenum">
              <a:rPr kumimoji="1" lang="ja-JP" altLang="en-US" smtClean="0"/>
              <a:t>‹#›</a:t>
            </a:fld>
            <a:endParaRPr kumimoji="1" lang="ja-JP" altLang="en-US"/>
          </a:p>
        </p:txBody>
      </p:sp>
    </p:spTree>
    <p:extLst>
      <p:ext uri="{BB962C8B-B14F-4D97-AF65-F5344CB8AC3E}">
        <p14:creationId xmlns:p14="http://schemas.microsoft.com/office/powerpoint/2010/main" val="10238621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90EEC9-90E0-43E9-B5B8-9206ECF79FE6}"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54943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790EEC9-90E0-43E9-B5B8-9206ECF79FE6}" type="slidenum">
              <a:rPr kumimoji="1" lang="ja-JP" altLang="en-US" smtClean="0"/>
              <a:t>7</a:t>
            </a:fld>
            <a:endParaRPr kumimoji="1" lang="ja-JP" altLang="en-US"/>
          </a:p>
        </p:txBody>
      </p:sp>
    </p:spTree>
    <p:extLst>
      <p:ext uri="{BB962C8B-B14F-4D97-AF65-F5344CB8AC3E}">
        <p14:creationId xmlns:p14="http://schemas.microsoft.com/office/powerpoint/2010/main" val="405520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029BB-415B-4E4F-8446-90F5C144E35D}" type="datetimeFigureOut">
              <a:rPr kumimoji="1" lang="ja-JP" altLang="en-US" smtClean="0"/>
              <a:t>2024/9/7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215BDF-96A3-41ED-8661-416D61BC49F8}" type="slidenum">
              <a:rPr kumimoji="1" lang="ja-JP" altLang="en-US" smtClean="0"/>
              <a:t>‹#›</a:t>
            </a:fld>
            <a:endParaRPr kumimoji="1" lang="ja-JP" altLang="en-US"/>
          </a:p>
        </p:txBody>
      </p:sp>
    </p:spTree>
    <p:extLst>
      <p:ext uri="{BB962C8B-B14F-4D97-AF65-F5344CB8AC3E}">
        <p14:creationId xmlns:p14="http://schemas.microsoft.com/office/powerpoint/2010/main" val="374855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3E16DA-6543-29AF-2760-96FD0C8B5B1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B8BE64A-2312-6120-2F04-12A8A4601BF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C1BD37-59E2-E7C4-3AAE-D13185205C4A}"/>
              </a:ext>
            </a:extLst>
          </p:cNvPr>
          <p:cNvSpPr>
            <a:spLocks noGrp="1"/>
          </p:cNvSpPr>
          <p:nvPr>
            <p:ph type="dt" sz="half" idx="10"/>
          </p:nvPr>
        </p:nvSpPr>
        <p:spPr/>
        <p:txBody>
          <a:bodyPr/>
          <a:lstStyle/>
          <a:p>
            <a:fld id="{FDCE74B7-B4B4-445F-AA06-609C71971830}" type="datetimeFigureOut">
              <a:rPr kumimoji="1" lang="ja-JP" altLang="en-US" smtClean="0"/>
              <a:t>2024/9/7</a:t>
            </a:fld>
            <a:endParaRPr kumimoji="1" lang="ja-JP" altLang="en-US"/>
          </a:p>
        </p:txBody>
      </p:sp>
      <p:sp>
        <p:nvSpPr>
          <p:cNvPr id="5" name="フッター プレースホルダー 4">
            <a:extLst>
              <a:ext uri="{FF2B5EF4-FFF2-40B4-BE49-F238E27FC236}">
                <a16:creationId xmlns:a16="http://schemas.microsoft.com/office/drawing/2014/main" id="{A36545DD-69D9-66B4-17F9-886E64BCAD8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484A26-1413-52B4-BD30-A088FE7C8EF8}"/>
              </a:ext>
            </a:extLst>
          </p:cNvPr>
          <p:cNvSpPr>
            <a:spLocks noGrp="1"/>
          </p:cNvSpPr>
          <p:nvPr>
            <p:ph type="sldNum" sz="quarter" idx="12"/>
          </p:nvPr>
        </p:nvSpPr>
        <p:spPr/>
        <p:txBody>
          <a:bodyPr/>
          <a:lstStyle/>
          <a:p>
            <a:fld id="{C0F4C96A-EDFF-49D1-A801-1C556822BA8A}" type="slidenum">
              <a:rPr kumimoji="1" lang="ja-JP" altLang="en-US" smtClean="0"/>
              <a:t>‹#›</a:t>
            </a:fld>
            <a:endParaRPr kumimoji="1" lang="ja-JP" altLang="en-US"/>
          </a:p>
        </p:txBody>
      </p:sp>
    </p:spTree>
    <p:extLst>
      <p:ext uri="{BB962C8B-B14F-4D97-AF65-F5344CB8AC3E}">
        <p14:creationId xmlns:p14="http://schemas.microsoft.com/office/powerpoint/2010/main" val="408913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3EC03BA-BB9C-4DD8-95A9-FF97C2E701E8}" type="datetimeFigureOut">
              <a:rPr kumimoji="1" lang="ja-JP" altLang="en-US" smtClean="0"/>
              <a:t>2024/9/7</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002875A3-3535-4CD7-B3C0-0DE21BC3C7E0}" type="slidenum">
              <a:rPr kumimoji="1" lang="ja-JP" altLang="en-US" smtClean="0"/>
              <a:t>‹#›</a:t>
            </a:fld>
            <a:endParaRPr kumimoji="1" lang="ja-JP" altLang="en-US"/>
          </a:p>
        </p:txBody>
      </p:sp>
    </p:spTree>
    <p:extLst>
      <p:ext uri="{BB962C8B-B14F-4D97-AF65-F5344CB8AC3E}">
        <p14:creationId xmlns:p14="http://schemas.microsoft.com/office/powerpoint/2010/main" val="709644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3A029BB-415B-4E4F-8446-90F5C144E35D}" type="datetimeFigureOut">
              <a:rPr kumimoji="1" lang="ja-JP" altLang="en-US" smtClean="0"/>
              <a:t>2024/9/7</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E215BDF-96A3-41ED-8661-416D61BC49F8}"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29626"/>
      </p:ext>
    </p:extLst>
  </p:cSld>
  <p:clrMap bg1="lt1" tx1="dk1" bg2="lt2" tx2="dk2" accent1="accent1" accent2="accent2" accent3="accent3" accent4="accent4" accent5="accent5" accent6="accent6" hlink="hlink" folHlink="folHlink"/>
  <p:sldLayoutIdLst>
    <p:sldLayoutId id="2147483667" r:id="rId1"/>
    <p:sldLayoutId id="2147483710" r:id="rId2"/>
    <p:sldLayoutId id="2147483711" r:id="rId3"/>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7.em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9D7329-9EB8-02A1-8F89-69323F5C8E32}"/>
              </a:ext>
            </a:extLst>
          </p:cNvPr>
          <p:cNvSpPr>
            <a:spLocks noGrp="1"/>
          </p:cNvSpPr>
          <p:nvPr>
            <p:ph type="ctrTitle"/>
          </p:nvPr>
        </p:nvSpPr>
        <p:spPr>
          <a:xfrm>
            <a:off x="1910853" y="802298"/>
            <a:ext cx="9143999" cy="2541431"/>
          </a:xfrm>
        </p:spPr>
        <p:txBody>
          <a:bodyPr>
            <a:noAutofit/>
          </a:bodyPr>
          <a:lstStyle/>
          <a:p>
            <a:r>
              <a:rPr kumimoji="1" lang="ja-JP" altLang="en-US" sz="5400" dirty="0"/>
              <a:t>朝鮮の西北から日本の東北へ</a:t>
            </a:r>
            <a:br>
              <a:rPr kumimoji="1" lang="en-US" altLang="ja-JP" sz="5400" dirty="0"/>
            </a:br>
            <a:r>
              <a:rPr kumimoji="1" lang="ja-JP" altLang="en-US" sz="3600" dirty="0"/>
              <a:t>－平壌崇実専門学校生の東北学院留学－</a:t>
            </a:r>
            <a:endParaRPr kumimoji="1" lang="ja-JP" altLang="en-US" sz="5400" dirty="0"/>
          </a:p>
        </p:txBody>
      </p:sp>
      <p:sp>
        <p:nvSpPr>
          <p:cNvPr id="5" name="テキスト ボックス 4">
            <a:extLst>
              <a:ext uri="{FF2B5EF4-FFF2-40B4-BE49-F238E27FC236}">
                <a16:creationId xmlns:a16="http://schemas.microsoft.com/office/drawing/2014/main" id="{F47CEFA1-2A01-4432-3C2F-3213F00D457B}"/>
              </a:ext>
            </a:extLst>
          </p:cNvPr>
          <p:cNvSpPr txBox="1"/>
          <p:nvPr/>
        </p:nvSpPr>
        <p:spPr>
          <a:xfrm>
            <a:off x="2949222" y="4161134"/>
            <a:ext cx="6101644" cy="1384995"/>
          </a:xfrm>
          <a:prstGeom prst="rect">
            <a:avLst/>
          </a:prstGeom>
          <a:noFill/>
        </p:spPr>
        <p:txBody>
          <a:bodyPr wrap="square">
            <a:spAutoFit/>
          </a:bodyPr>
          <a:lstStyle/>
          <a:p>
            <a:pPr algn="ctr"/>
            <a:r>
              <a:rPr kumimoji="1" lang="ja-JP" altLang="en-US" sz="2800" b="1" dirty="0">
                <a:latin typeface="+mj-ea"/>
                <a:ea typeface="+mj-ea"/>
              </a:rPr>
              <a:t>東北学院大学</a:t>
            </a:r>
            <a:endParaRPr kumimoji="1" lang="en-US" altLang="ja-JP" sz="2800" b="1" dirty="0">
              <a:latin typeface="+mj-ea"/>
              <a:ea typeface="+mj-ea"/>
            </a:endParaRPr>
          </a:p>
          <a:p>
            <a:pPr algn="ctr"/>
            <a:r>
              <a:rPr lang="ja-JP" altLang="en-US" sz="2800" b="1" dirty="0">
                <a:latin typeface="+mj-ea"/>
                <a:ea typeface="+mj-ea"/>
              </a:rPr>
              <a:t>松谷　基和</a:t>
            </a:r>
            <a:endParaRPr lang="en-US" altLang="ja-JP" sz="2800" b="1" dirty="0">
              <a:latin typeface="+mj-ea"/>
              <a:ea typeface="+mj-ea"/>
            </a:endParaRPr>
          </a:p>
          <a:p>
            <a:pPr algn="ctr"/>
            <a:r>
              <a:rPr kumimoji="1" lang="en-US" altLang="ja-JP" sz="2800" b="1" dirty="0">
                <a:latin typeface="+mj-ea"/>
                <a:ea typeface="+mj-ea"/>
              </a:rPr>
              <a:t>matsutani@mail.Tohoku-gakuin.ac.jp</a:t>
            </a:r>
            <a:endParaRPr kumimoji="1" lang="ja-JP" altLang="en-US" sz="2800" b="1" dirty="0">
              <a:latin typeface="+mj-ea"/>
              <a:ea typeface="+mj-ea"/>
            </a:endParaRPr>
          </a:p>
        </p:txBody>
      </p:sp>
    </p:spTree>
    <p:extLst>
      <p:ext uri="{BB962C8B-B14F-4D97-AF65-F5344CB8AC3E}">
        <p14:creationId xmlns:p14="http://schemas.microsoft.com/office/powerpoint/2010/main" val="256837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F0A760B-DD81-AA71-7724-C39EBE82BF4F}"/>
              </a:ext>
            </a:extLst>
          </p:cNvPr>
          <p:cNvSpPr txBox="1"/>
          <p:nvPr/>
        </p:nvSpPr>
        <p:spPr>
          <a:xfrm>
            <a:off x="806167" y="2030464"/>
            <a:ext cx="5691435" cy="4093428"/>
          </a:xfrm>
          <a:prstGeom prst="rect">
            <a:avLst/>
          </a:prstGeom>
          <a:noFill/>
        </p:spPr>
        <p:txBody>
          <a:bodyPr wrap="square" rtlCol="0">
            <a:spAutoFit/>
          </a:bodyPr>
          <a:lstStyle/>
          <a:p>
            <a:r>
              <a:rPr kumimoji="1" lang="ja-JP" altLang="en-US" sz="2000" b="1" dirty="0"/>
              <a:t>鄭在允 </a:t>
            </a:r>
            <a:r>
              <a:rPr kumimoji="1" lang="en-US" altLang="ja-JP" sz="2000" b="1" dirty="0" err="1"/>
              <a:t>Chŏng</a:t>
            </a:r>
            <a:r>
              <a:rPr kumimoji="1" lang="en-US" altLang="ja-JP" sz="2000" b="1" dirty="0"/>
              <a:t> Chae-</a:t>
            </a:r>
            <a:r>
              <a:rPr kumimoji="1" lang="en-US" altLang="ja-JP" sz="2000" b="1" dirty="0" err="1"/>
              <a:t>yun</a:t>
            </a:r>
            <a:r>
              <a:rPr kumimoji="1" lang="ja-JP" altLang="en-US" sz="2000" dirty="0"/>
              <a:t>、</a:t>
            </a:r>
            <a:r>
              <a:rPr kumimoji="1" lang="en-US" altLang="ja-JP" sz="2000" b="1" dirty="0"/>
              <a:t>1903-1943</a:t>
            </a:r>
            <a:r>
              <a:rPr kumimoji="1" lang="ja-JP" altLang="en-US" sz="2000" b="1" dirty="0"/>
              <a:t>）</a:t>
            </a:r>
            <a:endParaRPr kumimoji="1" lang="en-US" altLang="ja-JP" sz="2000" b="1" dirty="0"/>
          </a:p>
          <a:p>
            <a:br>
              <a:rPr kumimoji="1" lang="en-US" altLang="ja-JP" sz="2000" dirty="0"/>
            </a:br>
            <a:r>
              <a:rPr kumimoji="1" lang="en-US" altLang="ja-JP" sz="2000" dirty="0"/>
              <a:t>1903</a:t>
            </a:r>
            <a:r>
              <a:rPr kumimoji="1" lang="ja-JP" altLang="en-US" sz="2000" dirty="0"/>
              <a:t>年 朝鮮平安南道平原郡薬田里で誕生。</a:t>
            </a:r>
            <a:endParaRPr kumimoji="1" lang="en-US" altLang="ja-JP" sz="2000" dirty="0"/>
          </a:p>
          <a:p>
            <a:r>
              <a:rPr kumimoji="1" lang="en-US" altLang="ja-JP" sz="2000" dirty="0"/>
              <a:t>1924</a:t>
            </a:r>
            <a:r>
              <a:rPr kumimoji="1" lang="ja-JP" altLang="en-US" sz="2000" dirty="0"/>
              <a:t>年 平壌崇実専門学校卒</a:t>
            </a:r>
            <a:br>
              <a:rPr kumimoji="1" lang="en-US" altLang="ja-JP" sz="2000" dirty="0"/>
            </a:br>
            <a:r>
              <a:rPr kumimoji="1" lang="en-US" altLang="ja-JP" sz="2000" dirty="0"/>
              <a:t>1925</a:t>
            </a:r>
            <a:r>
              <a:rPr kumimoji="1" lang="ja-JP" altLang="en-US" sz="2000" dirty="0"/>
              <a:t>年  東北学院専門部文科入学</a:t>
            </a:r>
            <a:br>
              <a:rPr kumimoji="1" lang="en-US" altLang="ja-JP" sz="2000" dirty="0"/>
            </a:br>
            <a:r>
              <a:rPr kumimoji="1" lang="ja-JP" altLang="en-US" sz="2000" dirty="0"/>
              <a:t>　　　（三学年転入、</a:t>
            </a:r>
            <a:r>
              <a:rPr kumimoji="1" lang="en-US" altLang="ja-JP" sz="2000" dirty="0"/>
              <a:t>26</a:t>
            </a:r>
            <a:r>
              <a:rPr kumimoji="1" lang="ja-JP" altLang="en-US" sz="2000" dirty="0"/>
              <a:t>年卒）</a:t>
            </a:r>
            <a:br>
              <a:rPr kumimoji="1" lang="en-US" altLang="ja-JP" sz="2000" dirty="0"/>
            </a:br>
            <a:r>
              <a:rPr kumimoji="1" lang="en-US" altLang="ja-JP" sz="2000" dirty="0"/>
              <a:t>1926</a:t>
            </a:r>
            <a:r>
              <a:rPr kumimoji="1" lang="ja-JP" altLang="en-US" sz="2000" dirty="0"/>
              <a:t>年  東北帝国大学法文学部入学</a:t>
            </a:r>
            <a:br>
              <a:rPr kumimoji="1" lang="en-US" altLang="ja-JP" sz="2000" dirty="0"/>
            </a:br>
            <a:r>
              <a:rPr kumimoji="1" lang="en-US" altLang="ja-JP" sz="2000" dirty="0"/>
              <a:t>	</a:t>
            </a:r>
            <a:r>
              <a:rPr kumimoji="1" lang="ja-JP" altLang="en-US" sz="2000" dirty="0"/>
              <a:t>法科専攻、</a:t>
            </a:r>
            <a:r>
              <a:rPr kumimoji="1" lang="en-US" altLang="ja-JP" sz="2000" dirty="0"/>
              <a:t>29</a:t>
            </a:r>
            <a:r>
              <a:rPr kumimoji="1" lang="ja-JP" altLang="en-US" sz="2000" dirty="0"/>
              <a:t>年卒）</a:t>
            </a:r>
            <a:br>
              <a:rPr kumimoji="1" lang="en-US" altLang="ja-JP" sz="2000" dirty="0"/>
            </a:br>
            <a:r>
              <a:rPr kumimoji="1" lang="en-US" altLang="ja-JP" sz="2000" dirty="0"/>
              <a:t>1929</a:t>
            </a:r>
            <a:r>
              <a:rPr kumimoji="1" lang="ja-JP" altLang="en-US" sz="2000" dirty="0"/>
              <a:t>年  平壌崇実専門学校法科教授就任</a:t>
            </a:r>
            <a:br>
              <a:rPr kumimoji="1" lang="en-US" altLang="ja-JP" sz="2000" dirty="0"/>
            </a:br>
            <a:r>
              <a:rPr kumimoji="1" lang="en-US" altLang="ja-JP" sz="2000" dirty="0"/>
              <a:t>1936</a:t>
            </a:r>
            <a:r>
              <a:rPr kumimoji="1" lang="ja-JP" altLang="en-US" sz="2000" dirty="0"/>
              <a:t>年  高等文官試験司法科合格</a:t>
            </a:r>
            <a:br>
              <a:rPr kumimoji="1" lang="en-US" altLang="ja-JP" sz="2000" dirty="0"/>
            </a:br>
            <a:r>
              <a:rPr kumimoji="1" lang="en-US" altLang="ja-JP" sz="2000" dirty="0"/>
              <a:t>1938</a:t>
            </a:r>
            <a:r>
              <a:rPr kumimoji="1" lang="ja-JP" altLang="en-US" sz="2000" dirty="0"/>
              <a:t>年  崇実専門学校廃校</a:t>
            </a:r>
            <a:r>
              <a:rPr lang="ja-JP" altLang="en-US" sz="2000" dirty="0"/>
              <a:t>、失職。</a:t>
            </a:r>
            <a:endParaRPr lang="en-US" altLang="ja-JP" sz="2000" dirty="0"/>
          </a:p>
          <a:p>
            <a:r>
              <a:rPr kumimoji="1" lang="en-US" altLang="ja-JP" sz="2000" dirty="0"/>
              <a:t>1943</a:t>
            </a:r>
            <a:r>
              <a:rPr kumimoji="1" lang="ja-JP" altLang="en-US" sz="2000" dirty="0"/>
              <a:t>年  病死</a:t>
            </a:r>
            <a:r>
              <a:rPr kumimoji="1" lang="en-US" altLang="ja-JP" sz="2000" dirty="0"/>
              <a:t>	</a:t>
            </a:r>
            <a:br>
              <a:rPr kumimoji="1" lang="en-US" altLang="ja-JP" sz="2000" dirty="0"/>
            </a:br>
            <a:endParaRPr kumimoji="1" lang="en-US" altLang="ja-JP" sz="2000" dirty="0"/>
          </a:p>
        </p:txBody>
      </p:sp>
      <p:pic>
        <p:nvPicPr>
          <p:cNvPr id="9" name="図 8" descr="スーツを着た男性の白黒写真&#10;&#10;自動的に生成された説明">
            <a:extLst>
              <a:ext uri="{FF2B5EF4-FFF2-40B4-BE49-F238E27FC236}">
                <a16:creationId xmlns:a16="http://schemas.microsoft.com/office/drawing/2014/main" id="{6FD9B9A5-9BDF-095D-2AA3-6D6B8DE02FB8}"/>
              </a:ext>
            </a:extLst>
          </p:cNvPr>
          <p:cNvPicPr>
            <a:picLocks noChangeAspect="1"/>
          </p:cNvPicPr>
          <p:nvPr/>
        </p:nvPicPr>
        <p:blipFill rotWithShape="1">
          <a:blip r:embed="rId2">
            <a:extLst>
              <a:ext uri="{28A0092B-C50C-407E-A947-70E740481C1C}">
                <a14:useLocalDpi xmlns:a14="http://schemas.microsoft.com/office/drawing/2010/main" val="0"/>
              </a:ext>
            </a:extLst>
          </a:blip>
          <a:srcRect l="7844" t="4117" r="3318" b="10636"/>
          <a:stretch/>
        </p:blipFill>
        <p:spPr>
          <a:xfrm>
            <a:off x="2489286" y="229955"/>
            <a:ext cx="1286217" cy="1686095"/>
          </a:xfrm>
          <a:prstGeom prst="rect">
            <a:avLst/>
          </a:prstGeom>
        </p:spPr>
      </p:pic>
      <p:pic>
        <p:nvPicPr>
          <p:cNvPr id="10" name="図 9">
            <a:extLst>
              <a:ext uri="{FF2B5EF4-FFF2-40B4-BE49-F238E27FC236}">
                <a16:creationId xmlns:a16="http://schemas.microsoft.com/office/drawing/2014/main" id="{55EC8C3A-5E13-4680-E095-A14023370532}"/>
              </a:ext>
            </a:extLst>
          </p:cNvPr>
          <p:cNvPicPr>
            <a:picLocks noChangeAspect="1"/>
          </p:cNvPicPr>
          <p:nvPr/>
        </p:nvPicPr>
        <p:blipFill>
          <a:blip r:embed="rId3"/>
          <a:stretch>
            <a:fillRect/>
          </a:stretch>
        </p:blipFill>
        <p:spPr>
          <a:xfrm>
            <a:off x="7733946" y="185370"/>
            <a:ext cx="1225168" cy="1629704"/>
          </a:xfrm>
          <a:prstGeom prst="rect">
            <a:avLst/>
          </a:prstGeom>
        </p:spPr>
      </p:pic>
      <p:sp>
        <p:nvSpPr>
          <p:cNvPr id="11" name="テキスト ボックス 10">
            <a:extLst>
              <a:ext uri="{FF2B5EF4-FFF2-40B4-BE49-F238E27FC236}">
                <a16:creationId xmlns:a16="http://schemas.microsoft.com/office/drawing/2014/main" id="{465C30B4-13A1-95B4-62FA-3E6CE0ED3AD8}"/>
              </a:ext>
            </a:extLst>
          </p:cNvPr>
          <p:cNvSpPr txBox="1"/>
          <p:nvPr/>
        </p:nvSpPr>
        <p:spPr>
          <a:xfrm>
            <a:off x="6594520" y="1975408"/>
            <a:ext cx="5691435" cy="4093428"/>
          </a:xfrm>
          <a:prstGeom prst="rect">
            <a:avLst/>
          </a:prstGeom>
          <a:noFill/>
        </p:spPr>
        <p:txBody>
          <a:bodyPr wrap="square" rtlCol="0">
            <a:spAutoFit/>
          </a:bodyPr>
          <a:lstStyle/>
          <a:p>
            <a:r>
              <a:rPr kumimoji="1" lang="ja-JP" altLang="en-US" sz="2000" b="1" dirty="0"/>
              <a:t>金成植 </a:t>
            </a:r>
            <a:r>
              <a:rPr kumimoji="1" lang="en-US" altLang="ja-JP" sz="2000" b="1" dirty="0"/>
              <a:t>Kim </a:t>
            </a:r>
            <a:r>
              <a:rPr kumimoji="1" lang="en-US" altLang="ja-JP" sz="2000" b="1" dirty="0" err="1"/>
              <a:t>Sŏng-sik</a:t>
            </a:r>
            <a:r>
              <a:rPr kumimoji="1" lang="ja-JP" altLang="en-US" sz="2000" b="1" dirty="0"/>
              <a:t>、</a:t>
            </a:r>
            <a:r>
              <a:rPr kumimoji="1" lang="en-US" altLang="ja-JP" sz="2000" b="1" dirty="0"/>
              <a:t>1908-1986</a:t>
            </a:r>
            <a:r>
              <a:rPr kumimoji="1" lang="ja-JP" altLang="en-US" sz="2000" dirty="0"/>
              <a:t>）</a:t>
            </a:r>
            <a:endParaRPr kumimoji="1" lang="en-US" altLang="ja-JP" sz="2000" dirty="0"/>
          </a:p>
          <a:p>
            <a:br>
              <a:rPr kumimoji="1" lang="en-US" altLang="ja-JP" sz="2000" dirty="0"/>
            </a:br>
            <a:r>
              <a:rPr kumimoji="1" lang="en-US" altLang="ja-JP" sz="2000" dirty="0"/>
              <a:t>1908</a:t>
            </a:r>
            <a:r>
              <a:rPr kumimoji="1" lang="ja-JP" altLang="en-US" sz="2000" dirty="0"/>
              <a:t>年 朝鮮平安南道平原郡薬田里で誕生。</a:t>
            </a:r>
            <a:endParaRPr kumimoji="1" lang="en-US" altLang="ja-JP" sz="2000" dirty="0"/>
          </a:p>
          <a:p>
            <a:r>
              <a:rPr kumimoji="1" lang="en-US" altLang="ja-JP" sz="2000" dirty="0"/>
              <a:t>1925</a:t>
            </a:r>
            <a:r>
              <a:rPr kumimoji="1" lang="ja-JP" altLang="en-US" sz="2000" dirty="0"/>
              <a:t>年　平壌崇実学校卒</a:t>
            </a:r>
            <a:endParaRPr kumimoji="1" lang="en-US" altLang="ja-JP" sz="2000" dirty="0"/>
          </a:p>
          <a:p>
            <a:r>
              <a:rPr kumimoji="1" lang="en-US" altLang="ja-JP" sz="2000" dirty="0"/>
              <a:t>1925</a:t>
            </a:r>
            <a:r>
              <a:rPr kumimoji="1" lang="ja-JP" altLang="en-US" sz="2000" dirty="0"/>
              <a:t>年  東北学院専門部文科入学</a:t>
            </a:r>
            <a:br>
              <a:rPr kumimoji="1" lang="en-US" altLang="ja-JP" sz="2000" dirty="0"/>
            </a:br>
            <a:r>
              <a:rPr kumimoji="1" lang="ja-JP" altLang="en-US" sz="2000" dirty="0"/>
              <a:t>　　　（予科入学。</a:t>
            </a:r>
            <a:r>
              <a:rPr lang="en-US" altLang="ja-JP" sz="2000" dirty="0"/>
              <a:t>30</a:t>
            </a:r>
            <a:r>
              <a:rPr lang="ja-JP" altLang="en-US" sz="2000" dirty="0"/>
              <a:t>年卒）</a:t>
            </a:r>
            <a:br>
              <a:rPr kumimoji="1" lang="en-US" altLang="ja-JP" sz="2000" dirty="0"/>
            </a:br>
            <a:r>
              <a:rPr kumimoji="1" lang="en-US" altLang="ja-JP" sz="2000" dirty="0"/>
              <a:t>1930</a:t>
            </a:r>
            <a:r>
              <a:rPr kumimoji="1" lang="ja-JP" altLang="en-US" sz="2000" dirty="0"/>
              <a:t>年 九州帝国大学法文学部入学</a:t>
            </a:r>
            <a:br>
              <a:rPr kumimoji="1" lang="en-US" altLang="ja-JP" sz="2000" dirty="0"/>
            </a:br>
            <a:r>
              <a:rPr kumimoji="1" lang="en-US" altLang="ja-JP" sz="2000" dirty="0"/>
              <a:t>	</a:t>
            </a:r>
            <a:r>
              <a:rPr kumimoji="1" lang="ja-JP" altLang="en-US" sz="2000" dirty="0"/>
              <a:t>（西洋史専攻、</a:t>
            </a:r>
            <a:r>
              <a:rPr kumimoji="1" lang="en-US" altLang="ja-JP" sz="2000" dirty="0"/>
              <a:t>3</a:t>
            </a:r>
            <a:r>
              <a:rPr kumimoji="1" lang="ja-JP" altLang="en-US" sz="2000" dirty="0"/>
              <a:t>５年卒）</a:t>
            </a:r>
            <a:br>
              <a:rPr kumimoji="1" lang="en-US" altLang="ja-JP" sz="2000" dirty="0"/>
            </a:br>
            <a:r>
              <a:rPr kumimoji="1" lang="en-US" altLang="ja-JP" sz="2000" dirty="0"/>
              <a:t>1935</a:t>
            </a:r>
            <a:r>
              <a:rPr kumimoji="1" lang="ja-JP" altLang="en-US" sz="2000" dirty="0"/>
              <a:t>年  平壌崇実学校教員</a:t>
            </a:r>
            <a:br>
              <a:rPr kumimoji="1" lang="en-US" altLang="ja-JP" sz="2000" dirty="0"/>
            </a:br>
            <a:r>
              <a:rPr kumimoji="1" lang="en-US" altLang="ja-JP" sz="2000" dirty="0"/>
              <a:t>1938</a:t>
            </a:r>
            <a:r>
              <a:rPr kumimoji="1" lang="ja-JP" altLang="en-US" sz="2000" dirty="0"/>
              <a:t>年  崇実学校廃校</a:t>
            </a:r>
            <a:r>
              <a:rPr lang="ja-JP" altLang="en-US" sz="2000" dirty="0"/>
              <a:t>、失職。</a:t>
            </a:r>
            <a:endParaRPr lang="en-US" altLang="ja-JP" sz="2000" dirty="0"/>
          </a:p>
          <a:p>
            <a:r>
              <a:rPr kumimoji="1" lang="en-US" altLang="ja-JP" sz="2000" dirty="0"/>
              <a:t>1947</a:t>
            </a:r>
            <a:r>
              <a:rPr kumimoji="1" lang="ja-JP" altLang="en-US" sz="2000" dirty="0"/>
              <a:t>年　高麗大学史学科教授　（～</a:t>
            </a:r>
            <a:r>
              <a:rPr kumimoji="1" lang="en-US" altLang="ja-JP" sz="2000" dirty="0"/>
              <a:t>1973</a:t>
            </a:r>
            <a:r>
              <a:rPr kumimoji="1" lang="ja-JP" altLang="en-US" sz="2000" dirty="0"/>
              <a:t>）</a:t>
            </a:r>
            <a:endParaRPr kumimoji="1" lang="en-US" altLang="ja-JP" sz="2000" dirty="0"/>
          </a:p>
          <a:p>
            <a:r>
              <a:rPr kumimoji="1" lang="en-US" altLang="ja-JP" sz="2000" dirty="0"/>
              <a:t>1986</a:t>
            </a:r>
            <a:r>
              <a:rPr kumimoji="1" lang="ja-JP" altLang="en-US" sz="2000" dirty="0"/>
              <a:t>年　死去</a:t>
            </a:r>
            <a:br>
              <a:rPr kumimoji="1" lang="en-US" altLang="ja-JP" sz="2000" dirty="0"/>
            </a:br>
            <a:endParaRPr kumimoji="1" lang="en-US" altLang="ja-JP" sz="2000" dirty="0"/>
          </a:p>
        </p:txBody>
      </p:sp>
    </p:spTree>
    <p:extLst>
      <p:ext uri="{BB962C8B-B14F-4D97-AF65-F5344CB8AC3E}">
        <p14:creationId xmlns:p14="http://schemas.microsoft.com/office/powerpoint/2010/main" val="183556423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14C73A9-48DE-0324-B83E-B327784B65D9}"/>
              </a:ext>
            </a:extLst>
          </p:cNvPr>
          <p:cNvPicPr>
            <a:picLocks noChangeAspect="1"/>
          </p:cNvPicPr>
          <p:nvPr/>
        </p:nvPicPr>
        <p:blipFill rotWithShape="1">
          <a:blip r:embed="rId2"/>
          <a:srcRect l="6424" t="1828" r="12156" b="23853"/>
          <a:stretch/>
        </p:blipFill>
        <p:spPr>
          <a:xfrm>
            <a:off x="2180759" y="593562"/>
            <a:ext cx="1443697" cy="1712433"/>
          </a:xfrm>
          <a:prstGeom prst="rect">
            <a:avLst/>
          </a:prstGeom>
        </p:spPr>
      </p:pic>
      <p:sp>
        <p:nvSpPr>
          <p:cNvPr id="5" name="テキスト ボックス 4">
            <a:extLst>
              <a:ext uri="{FF2B5EF4-FFF2-40B4-BE49-F238E27FC236}">
                <a16:creationId xmlns:a16="http://schemas.microsoft.com/office/drawing/2014/main" id="{22C7E756-4F5B-DD94-6479-0A8C4F83F5F2}"/>
              </a:ext>
            </a:extLst>
          </p:cNvPr>
          <p:cNvSpPr txBox="1"/>
          <p:nvPr/>
        </p:nvSpPr>
        <p:spPr>
          <a:xfrm>
            <a:off x="6343538" y="2346225"/>
            <a:ext cx="5691435" cy="40934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鄭在允 </a:t>
            </a:r>
            <a:r>
              <a:rPr kumimoji="1" lang="en-US" altLang="ja-JP" sz="2000" b="1" i="0" u="none" strike="noStrike" kern="1200" cap="none" spc="0" normalizeH="0" baseline="0" noProof="0" dirty="0" err="1">
                <a:ln>
                  <a:noFill/>
                </a:ln>
                <a:solidFill>
                  <a:prstClr val="black"/>
                </a:solidFill>
                <a:effectLst/>
                <a:uLnTx/>
                <a:uFillTx/>
                <a:latin typeface="Garamond" panose="02020404030301010803"/>
                <a:ea typeface="ＭＳ Ｐ明朝" panose="02020600040205080304" pitchFamily="18" charset="-128"/>
                <a:cs typeface="+mn-cs"/>
              </a:rPr>
              <a:t>Chŏng</a:t>
            </a:r>
            <a:r>
              <a:rPr kumimoji="1" lang="en-US" altLang="ja-JP" sz="2000" b="1"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 Chae-</a:t>
            </a:r>
            <a:r>
              <a:rPr kumimoji="1" lang="en-US" altLang="ja-JP" sz="2000" b="1" i="0" u="none" strike="noStrike" kern="1200" cap="none" spc="0" normalizeH="0" baseline="0" noProof="0" dirty="0" err="1">
                <a:ln>
                  <a:noFill/>
                </a:ln>
                <a:solidFill>
                  <a:prstClr val="black"/>
                </a:solidFill>
                <a:effectLst/>
                <a:uLnTx/>
                <a:uFillTx/>
                <a:latin typeface="Garamond" panose="02020404030301010803"/>
                <a:ea typeface="ＭＳ Ｐ明朝" panose="02020600040205080304" pitchFamily="18" charset="-128"/>
                <a:cs typeface="+mn-cs"/>
              </a:rPr>
              <a:t>yun</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a:t>
            </a:r>
            <a:r>
              <a:rPr kumimoji="1" lang="en-US" altLang="ja-JP" sz="2000" b="1"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1903-1943</a:t>
            </a:r>
            <a:r>
              <a:rPr kumimoji="1" lang="ja-JP" altLang="en-US" sz="2000" b="1"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a:t>
            </a:r>
            <a:endParaRPr kumimoji="1" lang="en-US" altLang="ja-JP" sz="2000" b="1"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1903</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朝鮮平安南道平原郡薬田里で誕生。</a:t>
            </a:r>
            <a:endPar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1924</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平壌崇実専門学校卒</a:t>
            </a: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1925</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東北学院専門部文科入学</a:t>
            </a: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　　　（三学年転入、</a:t>
            </a: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26</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年卒）</a:t>
            </a: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1926</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東北帝国大学法文学部入学</a:t>
            </a: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	</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法科専攻、</a:t>
            </a: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29</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年卒）</a:t>
            </a: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1929</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平壌崇実専門学校法科教授就任</a:t>
            </a: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1936</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a:t>
            </a:r>
            <a:r>
              <a:rPr kumimoji="1" lang="ja-JP" altLang="en-US" sz="2000" b="0" i="0" u="none" strike="noStrike" kern="1200" cap="none" spc="0" normalizeH="0" baseline="0" noProof="0" dirty="0">
                <a:ln>
                  <a:noFill/>
                </a:ln>
                <a:solidFill>
                  <a:prstClr val="black"/>
                </a:solidFill>
                <a:effectLst/>
                <a:highlight>
                  <a:srgbClr val="FFFF00"/>
                </a:highlight>
                <a:uLnTx/>
                <a:uFillTx/>
                <a:latin typeface="Garamond" panose="02020404030301010803"/>
                <a:ea typeface="ＭＳ Ｐ明朝" panose="02020600040205080304" pitchFamily="18" charset="-128"/>
                <a:cs typeface="+mn-cs"/>
              </a:rPr>
              <a:t>高等文官試験司法科合格</a:t>
            </a: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1938</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崇実専門学校廃校</a:t>
            </a:r>
            <a:r>
              <a:rPr kumimoji="0"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、失職。</a:t>
            </a:r>
            <a:endParaRPr kumimoji="0"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　　　→　</a:t>
            </a:r>
            <a:r>
              <a:rPr kumimoji="1" lang="ja-JP" altLang="en-US" sz="2000" b="0" i="0" u="none" strike="noStrike" kern="1200" cap="none" spc="0" normalizeH="0" baseline="0" noProof="0" dirty="0">
                <a:ln>
                  <a:noFill/>
                </a:ln>
                <a:solidFill>
                  <a:prstClr val="black"/>
                </a:solidFill>
                <a:effectLst/>
                <a:highlight>
                  <a:srgbClr val="FFFF00"/>
                </a:highlight>
                <a:uLnTx/>
                <a:uFillTx/>
                <a:latin typeface="Garamond" panose="02020404030301010803"/>
                <a:ea typeface="ＭＳ Ｐ明朝" panose="02020600040205080304" pitchFamily="18" charset="-128"/>
                <a:cs typeface="+mn-cs"/>
              </a:rPr>
              <a:t>東京の鈴木の下で弁護士修行。</a:t>
            </a: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endPar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endParaRPr>
          </a:p>
        </p:txBody>
      </p:sp>
      <p:pic>
        <p:nvPicPr>
          <p:cNvPr id="6" name="図 5" descr="スーツを着た男性の白黒写真&#10;&#10;自動的に生成された説明">
            <a:extLst>
              <a:ext uri="{FF2B5EF4-FFF2-40B4-BE49-F238E27FC236}">
                <a16:creationId xmlns:a16="http://schemas.microsoft.com/office/drawing/2014/main" id="{2CFB057A-51CA-721E-F463-CF73805EDCF5}"/>
              </a:ext>
            </a:extLst>
          </p:cNvPr>
          <p:cNvPicPr>
            <a:picLocks noChangeAspect="1"/>
          </p:cNvPicPr>
          <p:nvPr/>
        </p:nvPicPr>
        <p:blipFill rotWithShape="1">
          <a:blip r:embed="rId3">
            <a:extLst>
              <a:ext uri="{28A0092B-C50C-407E-A947-70E740481C1C}">
                <a14:useLocalDpi xmlns:a14="http://schemas.microsoft.com/office/drawing/2010/main" val="0"/>
              </a:ext>
            </a:extLst>
          </a:blip>
          <a:srcRect l="7844" t="4117" r="3318" b="10636"/>
          <a:stretch/>
        </p:blipFill>
        <p:spPr>
          <a:xfrm>
            <a:off x="8026657" y="545716"/>
            <a:ext cx="1286217" cy="1686095"/>
          </a:xfrm>
          <a:prstGeom prst="rect">
            <a:avLst/>
          </a:prstGeom>
        </p:spPr>
      </p:pic>
      <p:sp>
        <p:nvSpPr>
          <p:cNvPr id="7" name="テキスト ボックス 6">
            <a:extLst>
              <a:ext uri="{FF2B5EF4-FFF2-40B4-BE49-F238E27FC236}">
                <a16:creationId xmlns:a16="http://schemas.microsoft.com/office/drawing/2014/main" id="{974075C6-7293-3896-79DB-D60929855E6C}"/>
              </a:ext>
            </a:extLst>
          </p:cNvPr>
          <p:cNvSpPr txBox="1"/>
          <p:nvPr/>
        </p:nvSpPr>
        <p:spPr>
          <a:xfrm>
            <a:off x="652103" y="2382840"/>
            <a:ext cx="5691435" cy="40934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鈴木義男　</a:t>
            </a:r>
            <a:r>
              <a:rPr kumimoji="1" lang="en-US" altLang="ja-JP" sz="2000" b="1"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Suzuki Yoshio</a:t>
            </a:r>
            <a:r>
              <a:rPr kumimoji="1" lang="ja-JP" altLang="en-US" sz="2000" b="1"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　（</a:t>
            </a:r>
            <a:r>
              <a:rPr kumimoji="1" lang="en-US" altLang="ja-JP" sz="2000" b="1"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1894-1963</a:t>
            </a:r>
            <a:r>
              <a:rPr kumimoji="1" lang="ja-JP" altLang="en-US" sz="2000" b="1"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a:t>
            </a:r>
            <a:endParaRPr kumimoji="1" lang="en-US" altLang="ja-JP" sz="2000" b="1"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1894</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福島県白河町に牧師の子として誕生。</a:t>
            </a:r>
            <a:endPar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1912</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東北学院普通科卒</a:t>
            </a: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1916</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第二高等学校卒</a:t>
            </a:r>
            <a:endPar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1919</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東京帝国大学法文学部法律学科卒</a:t>
            </a:r>
            <a:endPar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　　　　　　（～</a:t>
            </a: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1921</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　同大助手　～</a:t>
            </a: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1924</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 欧米留学）</a:t>
            </a:r>
            <a:endPar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1924</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東北帝国大学法文学部教授就任</a:t>
            </a: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1930</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a:t>
            </a:r>
            <a:r>
              <a:rPr kumimoji="1" lang="ja-JP" altLang="en-US" sz="2000" b="0" i="0" u="none" strike="noStrike" kern="1200" cap="none" spc="0" normalizeH="0" baseline="0" noProof="0" dirty="0">
                <a:ln>
                  <a:noFill/>
                </a:ln>
                <a:solidFill>
                  <a:prstClr val="black"/>
                </a:solidFill>
                <a:effectLst/>
                <a:highlight>
                  <a:srgbClr val="FFFF00"/>
                </a:highlight>
                <a:uLnTx/>
                <a:uFillTx/>
                <a:latin typeface="Garamond" panose="02020404030301010803"/>
                <a:ea typeface="ＭＳ Ｐ明朝" panose="02020600040205080304" pitchFamily="18" charset="-128"/>
                <a:cs typeface="+mn-cs"/>
              </a:rPr>
              <a:t>東京で弁護士開業</a:t>
            </a:r>
            <a:endParaRPr kumimoji="1" lang="en-US" altLang="ja-JP" sz="2000" b="0" i="0" u="none" strike="noStrike" kern="1200" cap="none" spc="0" normalizeH="0" baseline="0" noProof="0" dirty="0">
              <a:ln>
                <a:noFill/>
              </a:ln>
              <a:solidFill>
                <a:prstClr val="black"/>
              </a:solidFill>
              <a:effectLst/>
              <a:highlight>
                <a:srgbClr val="FFFF00"/>
              </a:highlight>
              <a:uLnTx/>
              <a:uFillTx/>
              <a:latin typeface="Garamond" panose="02020404030301010803"/>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1946</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衆議院議員選挙に社会党から出馬。当選。</a:t>
            </a:r>
            <a:endPar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1947</a:t>
            </a:r>
            <a:r>
              <a:rPr kumimoji="1" lang="ja-JP" altLang="en-US"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　片山内閣の司法大臣。</a:t>
            </a:r>
            <a:br>
              <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br>
            <a:endParaRPr kumimoji="1" lang="en-US" altLang="ja-JP" sz="20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endParaRPr>
          </a:p>
        </p:txBody>
      </p:sp>
      <p:sp>
        <p:nvSpPr>
          <p:cNvPr id="2" name="テキスト ボックス 1">
            <a:extLst>
              <a:ext uri="{FF2B5EF4-FFF2-40B4-BE49-F238E27FC236}">
                <a16:creationId xmlns:a16="http://schemas.microsoft.com/office/drawing/2014/main" id="{E59D5154-10AD-AF50-F0DC-9F82D6054D95}"/>
              </a:ext>
            </a:extLst>
          </p:cNvPr>
          <p:cNvSpPr txBox="1"/>
          <p:nvPr/>
        </p:nvSpPr>
        <p:spPr>
          <a:xfrm>
            <a:off x="524671" y="116607"/>
            <a:ext cx="420537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dirty="0"/>
              <a:t>東北帝国時代の恩師：鈴木義男</a:t>
            </a:r>
          </a:p>
        </p:txBody>
      </p:sp>
    </p:spTree>
    <p:extLst>
      <p:ext uri="{BB962C8B-B14F-4D97-AF65-F5344CB8AC3E}">
        <p14:creationId xmlns:p14="http://schemas.microsoft.com/office/powerpoint/2010/main" val="241427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テキスト ボックス 3">
            <a:extLst>
              <a:ext uri="{FF2B5EF4-FFF2-40B4-BE49-F238E27FC236}">
                <a16:creationId xmlns:a16="http://schemas.microsoft.com/office/drawing/2014/main" id="{CA70FC95-78E1-401A-9FFD-D6C295E4E085}"/>
              </a:ext>
            </a:extLst>
          </p:cNvPr>
          <p:cNvSpPr txBox="1">
            <a:spLocks noChangeArrowheads="1"/>
          </p:cNvSpPr>
          <p:nvPr/>
        </p:nvSpPr>
        <p:spPr bwMode="auto">
          <a:xfrm>
            <a:off x="3406253" y="5735193"/>
            <a:ext cx="9825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美濃部亮吉治安維持法違反事件弁護要旨　弁護人鈴木義男</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（東北学院史資料センター所蔵）</a:t>
            </a:r>
          </a:p>
        </p:txBody>
      </p:sp>
      <p:pic>
        <p:nvPicPr>
          <p:cNvPr id="18437" name="Picture 2">
            <a:extLst>
              <a:ext uri="{FF2B5EF4-FFF2-40B4-BE49-F238E27FC236}">
                <a16:creationId xmlns:a16="http://schemas.microsoft.com/office/drawing/2014/main" id="{E2F50053-C432-42AE-BF89-0BEA6D2E9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778" y="1006725"/>
            <a:ext cx="3180780" cy="472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a:extLst>
              <a:ext uri="{FF2B5EF4-FFF2-40B4-BE49-F238E27FC236}">
                <a16:creationId xmlns:a16="http://schemas.microsoft.com/office/drawing/2014/main" id="{49709D5C-E6A4-461F-8E50-46B36889928E}"/>
              </a:ext>
            </a:extLst>
          </p:cNvPr>
          <p:cNvSpPr>
            <a:spLocks noGrp="1"/>
          </p:cNvSpPr>
          <p:nvPr>
            <p:ph type="title"/>
          </p:nvPr>
        </p:nvSpPr>
        <p:spPr>
          <a:xfrm>
            <a:off x="176223" y="4048908"/>
            <a:ext cx="4583604" cy="1851497"/>
          </a:xfrm>
        </p:spPr>
        <p:txBody>
          <a:bodyPr>
            <a:normAutofit/>
          </a:bodyPr>
          <a:lstStyle/>
          <a:p>
            <a:pPr marL="342900" indent="-342900">
              <a:buFont typeface="Wingdings" panose="05000000000000000000" pitchFamily="2" charset="2"/>
              <a:buChar char="u"/>
            </a:pPr>
            <a:r>
              <a:rPr kumimoji="1" lang="ja-JP" altLang="en-US" sz="2000" b="1" dirty="0"/>
              <a:t>経済・社会事件も多数手がけるかたわら、河上肇、宇野弘蔵、山田盛太郎、宮本百合子　有澤廣巳、大内兵衛など、治安維持法違反事件に問われた左翼系インテリを多数弁護で名声を博す。</a:t>
            </a:r>
            <a:endParaRPr kumimoji="1" lang="ja-JP" altLang="en-US" sz="2400" b="1" dirty="0"/>
          </a:p>
        </p:txBody>
      </p:sp>
      <p:pic>
        <p:nvPicPr>
          <p:cNvPr id="4" name="図 3" descr="メガネをかけた男性&#10;&#10;自動的に生成された説明">
            <a:extLst>
              <a:ext uri="{FF2B5EF4-FFF2-40B4-BE49-F238E27FC236}">
                <a16:creationId xmlns:a16="http://schemas.microsoft.com/office/drawing/2014/main" id="{5817D858-58DA-42F8-AA61-DA5867C047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2621" y="107685"/>
            <a:ext cx="2685651" cy="1677637"/>
          </a:xfrm>
          <a:prstGeom prst="rect">
            <a:avLst/>
          </a:prstGeom>
        </p:spPr>
      </p:pic>
      <p:sp>
        <p:nvSpPr>
          <p:cNvPr id="11" name="テキスト ボックス 3">
            <a:extLst>
              <a:ext uri="{FF2B5EF4-FFF2-40B4-BE49-F238E27FC236}">
                <a16:creationId xmlns:a16="http://schemas.microsoft.com/office/drawing/2014/main" id="{7BD77E84-4695-4870-BB8A-074E5BB2281E}"/>
              </a:ext>
            </a:extLst>
          </p:cNvPr>
          <p:cNvSpPr txBox="1">
            <a:spLocks noChangeArrowheads="1"/>
          </p:cNvSpPr>
          <p:nvPr/>
        </p:nvSpPr>
        <p:spPr bwMode="auto">
          <a:xfrm>
            <a:off x="8627354" y="1802406"/>
            <a:ext cx="39033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美濃部亮吉（</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1904-1984</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1938</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年に治安維持法容疑で逮捕</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1D2A68F0-A715-BB60-F46A-C7429D346A28}"/>
              </a:ext>
            </a:extLst>
          </p:cNvPr>
          <p:cNvSpPr txBox="1"/>
          <p:nvPr/>
        </p:nvSpPr>
        <p:spPr>
          <a:xfrm>
            <a:off x="382643" y="107685"/>
            <a:ext cx="557671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kumimoji="1" lang="ja-JP" altLang="en-US" sz="2000" dirty="0">
                <a:effectLst>
                  <a:outerShdw blurRad="38100" dist="38100" dir="2700000" algn="tl">
                    <a:srgbClr val="000000">
                      <a:alpha val="43137"/>
                    </a:srgbClr>
                  </a:outerShdw>
                </a:effectLst>
              </a:rPr>
              <a:t>弁護士時代の鈴木義男（</a:t>
            </a:r>
            <a:r>
              <a:rPr kumimoji="1" lang="en-US" altLang="ja-JP" sz="2000" dirty="0">
                <a:effectLst>
                  <a:outerShdw blurRad="38100" dist="38100" dir="2700000" algn="tl">
                    <a:srgbClr val="000000">
                      <a:alpha val="43137"/>
                    </a:srgbClr>
                  </a:outerShdw>
                </a:effectLst>
              </a:rPr>
              <a:t>1930</a:t>
            </a:r>
            <a:r>
              <a:rPr kumimoji="1" lang="ja-JP" altLang="en-US" sz="2000" dirty="0">
                <a:effectLst>
                  <a:outerShdw blurRad="38100" dist="38100" dir="2700000" algn="tl">
                    <a:srgbClr val="000000">
                      <a:alpha val="43137"/>
                    </a:srgbClr>
                  </a:outerShdw>
                </a:effectLst>
              </a:rPr>
              <a:t>年代）</a:t>
            </a:r>
            <a:endParaRPr lang="ja-JP" altLang="en-US" sz="2000" dirty="0"/>
          </a:p>
        </p:txBody>
      </p:sp>
      <p:sp>
        <p:nvSpPr>
          <p:cNvPr id="6" name="テキスト ボックス 5">
            <a:extLst>
              <a:ext uri="{FF2B5EF4-FFF2-40B4-BE49-F238E27FC236}">
                <a16:creationId xmlns:a16="http://schemas.microsoft.com/office/drawing/2014/main" id="{2B347372-2809-4EE5-6E2E-32005DBF408F}"/>
              </a:ext>
            </a:extLst>
          </p:cNvPr>
          <p:cNvSpPr txBox="1"/>
          <p:nvPr/>
        </p:nvSpPr>
        <p:spPr>
          <a:xfrm>
            <a:off x="8816461" y="5154148"/>
            <a:ext cx="3903323" cy="553998"/>
          </a:xfrm>
          <a:prstGeom prst="rect">
            <a:avLst/>
          </a:prstGeom>
          <a:noFill/>
        </p:spPr>
        <p:txBody>
          <a:bodyPr wrap="square" rtlCol="0">
            <a:spAutoFit/>
          </a:bodyPr>
          <a:lstStyle/>
          <a:p>
            <a:r>
              <a:rPr lang="ja-JP" altLang="en-US" sz="1600" b="1" dirty="0">
                <a:solidFill>
                  <a:prstClr val="black"/>
                </a:solidFill>
                <a:latin typeface="Calibri"/>
                <a:ea typeface="ＭＳ Ｐゴシック" panose="020B0600070205080204" pitchFamily="50" charset="-128"/>
              </a:rPr>
              <a:t>宇野弘蔵（</a:t>
            </a:r>
            <a:r>
              <a:rPr lang="en-US" altLang="ja-JP" sz="1600" b="1" dirty="0">
                <a:solidFill>
                  <a:prstClr val="black"/>
                </a:solidFill>
                <a:latin typeface="Calibri"/>
                <a:ea typeface="ＭＳ Ｐゴシック" panose="020B0600070205080204" pitchFamily="50" charset="-128"/>
              </a:rPr>
              <a:t>1897-1977</a:t>
            </a:r>
            <a:r>
              <a:rPr lang="ja-JP" altLang="en-US" sz="1600" b="1" dirty="0">
                <a:solidFill>
                  <a:prstClr val="black"/>
                </a:solidFill>
                <a:latin typeface="Calibri"/>
                <a:ea typeface="ＭＳ Ｐゴシック" panose="020B0600070205080204" pitchFamily="50" charset="-128"/>
              </a:rPr>
              <a:t>）</a:t>
            </a:r>
            <a:endParaRPr lang="en-US" altLang="ja-JP" sz="1600" b="1"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（写真：東北大学史料館デジタル資料）</a:t>
            </a:r>
          </a:p>
        </p:txBody>
      </p:sp>
      <p:pic>
        <p:nvPicPr>
          <p:cNvPr id="7" name="Picture 2">
            <a:extLst>
              <a:ext uri="{FF2B5EF4-FFF2-40B4-BE49-F238E27FC236}">
                <a16:creationId xmlns:a16="http://schemas.microsoft.com/office/drawing/2014/main" id="{E71AF02D-F4A7-C4D3-F55F-F0DFFF304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0796" y="2478294"/>
            <a:ext cx="1642906" cy="2587253"/>
          </a:xfrm>
          <a:prstGeom prst="rect">
            <a:avLst/>
          </a:prstGeom>
          <a:noFill/>
          <a:extLst>
            <a:ext uri="{909E8E84-426E-40DD-AFC4-6F175D3DCCD1}">
              <a14:hiddenFill xmlns:a14="http://schemas.microsoft.com/office/drawing/2010/main">
                <a:solidFill>
                  <a:srgbClr val="FFFFFF"/>
                </a:solidFill>
              </a14:hiddenFill>
            </a:ext>
          </a:extLst>
        </p:spPr>
      </p:pic>
      <p:pic>
        <p:nvPicPr>
          <p:cNvPr id="9" name="図 5">
            <a:extLst>
              <a:ext uri="{FF2B5EF4-FFF2-40B4-BE49-F238E27FC236}">
                <a16:creationId xmlns:a16="http://schemas.microsoft.com/office/drawing/2014/main" id="{CB472606-D99A-C71F-015F-2732EF679AAD}"/>
              </a:ext>
            </a:extLst>
          </p:cNvPr>
          <p:cNvPicPr>
            <a:picLocks noChangeAspect="1"/>
          </p:cNvPicPr>
          <p:nvPr/>
        </p:nvPicPr>
        <p:blipFill rotWithShape="1">
          <a:blip r:embed="rId5">
            <a:extLst>
              <a:ext uri="{28A0092B-C50C-407E-A947-70E740481C1C}">
                <a14:useLocalDpi xmlns:a14="http://schemas.microsoft.com/office/drawing/2010/main" val="0"/>
              </a:ext>
            </a:extLst>
          </a:blip>
          <a:srcRect l="22402" t="29095" r="30488" b="10999"/>
          <a:stretch/>
        </p:blipFill>
        <p:spPr bwMode="auto">
          <a:xfrm>
            <a:off x="1091241" y="1125802"/>
            <a:ext cx="2984048" cy="265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419809"/>
      </p:ext>
    </p:extLst>
  </p:cSld>
  <p:clrMapOvr>
    <a:masterClrMapping/>
  </p:clrMapOvr>
  <p:transition spd="slow" advClick="0" advTm="3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C0C6D3B-17F8-257D-4AD9-C65A48BE1018}"/>
              </a:ext>
            </a:extLst>
          </p:cNvPr>
          <p:cNvPicPr>
            <a:picLocks noChangeAspect="1"/>
          </p:cNvPicPr>
          <p:nvPr/>
        </p:nvPicPr>
        <p:blipFill rotWithShape="1">
          <a:blip r:embed="rId2"/>
          <a:srcRect t="-4126" r="14122" b="-1"/>
          <a:stretch/>
        </p:blipFill>
        <p:spPr>
          <a:xfrm>
            <a:off x="6453725" y="714659"/>
            <a:ext cx="5211122" cy="3873365"/>
          </a:xfrm>
          <a:prstGeom prst="rect">
            <a:avLst/>
          </a:prstGeom>
          <a:ln>
            <a:solidFill>
              <a:srgbClr val="FFFF00"/>
            </a:solidFill>
          </a:ln>
        </p:spPr>
      </p:pic>
      <p:pic>
        <p:nvPicPr>
          <p:cNvPr id="5" name="図 4" descr="スーツを着た男性の白黒写真&#10;&#10;自動的に生成された説明">
            <a:extLst>
              <a:ext uri="{FF2B5EF4-FFF2-40B4-BE49-F238E27FC236}">
                <a16:creationId xmlns:a16="http://schemas.microsoft.com/office/drawing/2014/main" id="{0BE2A7E2-78C2-D672-AE21-47808D730CE8}"/>
              </a:ext>
            </a:extLst>
          </p:cNvPr>
          <p:cNvPicPr>
            <a:picLocks noChangeAspect="1"/>
          </p:cNvPicPr>
          <p:nvPr/>
        </p:nvPicPr>
        <p:blipFill rotWithShape="1">
          <a:blip r:embed="rId3">
            <a:extLst>
              <a:ext uri="{28A0092B-C50C-407E-A947-70E740481C1C}">
                <a14:useLocalDpi xmlns:a14="http://schemas.microsoft.com/office/drawing/2010/main" val="0"/>
              </a:ext>
            </a:extLst>
          </a:blip>
          <a:srcRect l="7844" t="4117" r="3318" b="10636"/>
          <a:stretch/>
        </p:blipFill>
        <p:spPr>
          <a:xfrm>
            <a:off x="6469565" y="3449503"/>
            <a:ext cx="1030817" cy="1351292"/>
          </a:xfrm>
          <a:prstGeom prst="rect">
            <a:avLst/>
          </a:prstGeom>
        </p:spPr>
      </p:pic>
      <p:sp>
        <p:nvSpPr>
          <p:cNvPr id="10" name="楕円 9">
            <a:extLst>
              <a:ext uri="{FF2B5EF4-FFF2-40B4-BE49-F238E27FC236}">
                <a16:creationId xmlns:a16="http://schemas.microsoft.com/office/drawing/2014/main" id="{DC855F78-FE96-2BA7-C40A-76D82732B181}"/>
              </a:ext>
            </a:extLst>
          </p:cNvPr>
          <p:cNvSpPr/>
          <p:nvPr/>
        </p:nvSpPr>
        <p:spPr>
          <a:xfrm>
            <a:off x="6806849" y="1093047"/>
            <a:ext cx="891760" cy="968936"/>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D6958E17-986A-124A-F912-D96712A4B5A7}"/>
              </a:ext>
            </a:extLst>
          </p:cNvPr>
          <p:cNvSpPr/>
          <p:nvPr/>
        </p:nvSpPr>
        <p:spPr>
          <a:xfrm>
            <a:off x="7947270" y="1225940"/>
            <a:ext cx="891760" cy="968936"/>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7488261-3242-6EA2-723F-A006B4D84A43}"/>
              </a:ext>
            </a:extLst>
          </p:cNvPr>
          <p:cNvSpPr txBox="1"/>
          <p:nvPr/>
        </p:nvSpPr>
        <p:spPr>
          <a:xfrm>
            <a:off x="6195401" y="4849602"/>
            <a:ext cx="6180345" cy="923330"/>
          </a:xfrm>
          <a:prstGeom prst="rect">
            <a:avLst/>
          </a:prstGeom>
          <a:noFill/>
        </p:spPr>
        <p:txBody>
          <a:bodyPr wrap="square" rtlCol="0">
            <a:spAutoFit/>
          </a:bodyPr>
          <a:lstStyle/>
          <a:p>
            <a:pPr marL="285750" indent="-285750">
              <a:buFont typeface="Wingdings" panose="05000000000000000000" pitchFamily="2" charset="2"/>
              <a:buChar char="u"/>
            </a:pPr>
            <a:r>
              <a:rPr lang="ja-JP" altLang="en-US" dirty="0"/>
              <a:t>曺晩植（左）は平壌を代表する政治リーダー。キリスト教会長老。</a:t>
            </a:r>
            <a:r>
              <a:rPr kumimoji="1" lang="ja-JP" altLang="en-US" dirty="0"/>
              <a:t>金東元（右）その側近で崇実専門の理事。</a:t>
            </a:r>
            <a:endParaRPr kumimoji="1" lang="en-US" altLang="ja-JP" dirty="0"/>
          </a:p>
          <a:p>
            <a:pPr marL="285750" indent="-285750">
              <a:buFont typeface="Wingdings" panose="05000000000000000000" pitchFamily="2" charset="2"/>
              <a:buChar char="u"/>
            </a:pPr>
            <a:r>
              <a:rPr kumimoji="1" lang="ja-JP" altLang="en-US" dirty="0"/>
              <a:t>鄭在允は曺晩植の婿であり、平壌知識人の「若頭」</a:t>
            </a:r>
          </a:p>
        </p:txBody>
      </p:sp>
      <p:pic>
        <p:nvPicPr>
          <p:cNvPr id="16" name="図 15">
            <a:extLst>
              <a:ext uri="{FF2B5EF4-FFF2-40B4-BE49-F238E27FC236}">
                <a16:creationId xmlns:a16="http://schemas.microsoft.com/office/drawing/2014/main" id="{7F2B20E0-3D1D-F5BD-E2A4-9C8C12F19D88}"/>
              </a:ext>
            </a:extLst>
          </p:cNvPr>
          <p:cNvPicPr>
            <a:picLocks noChangeAspect="1"/>
          </p:cNvPicPr>
          <p:nvPr/>
        </p:nvPicPr>
        <p:blipFill>
          <a:blip r:embed="rId4"/>
          <a:stretch>
            <a:fillRect/>
          </a:stretch>
        </p:blipFill>
        <p:spPr>
          <a:xfrm>
            <a:off x="527153" y="965417"/>
            <a:ext cx="1162050" cy="1685925"/>
          </a:xfrm>
          <a:prstGeom prst="rect">
            <a:avLst/>
          </a:prstGeom>
        </p:spPr>
      </p:pic>
      <p:sp>
        <p:nvSpPr>
          <p:cNvPr id="18" name="テキスト ボックス 17">
            <a:extLst>
              <a:ext uri="{FF2B5EF4-FFF2-40B4-BE49-F238E27FC236}">
                <a16:creationId xmlns:a16="http://schemas.microsoft.com/office/drawing/2014/main" id="{42BCF30F-D4EE-C211-00F7-CA3E50945882}"/>
              </a:ext>
            </a:extLst>
          </p:cNvPr>
          <p:cNvSpPr txBox="1"/>
          <p:nvPr/>
        </p:nvSpPr>
        <p:spPr>
          <a:xfrm>
            <a:off x="443039" y="107503"/>
            <a:ext cx="6180345" cy="461665"/>
          </a:xfrm>
          <a:prstGeom prst="rect">
            <a:avLst/>
          </a:prstGeom>
          <a:noFill/>
        </p:spPr>
        <p:txBody>
          <a:bodyPr wrap="square">
            <a:spAutoFit/>
          </a:bodyPr>
          <a:lstStyle/>
          <a:p>
            <a:pPr algn="l"/>
            <a:r>
              <a:rPr lang="ja-JP" altLang="en-US" sz="2400" dirty="0">
                <a:latin typeface="GothicBBBPr6N-Medium"/>
              </a:rPr>
              <a:t>修養同友会事件</a:t>
            </a:r>
            <a:r>
              <a:rPr lang="ja-JP" altLang="en-US" sz="2400" b="0" i="0" u="none" strike="noStrike" baseline="0" dirty="0">
                <a:latin typeface="GothicBBBPr6N-Medium"/>
              </a:rPr>
              <a:t>（</a:t>
            </a:r>
            <a:r>
              <a:rPr lang="en-US" altLang="ja-JP" sz="2400" b="0" i="0" u="none" strike="noStrike" baseline="0" dirty="0">
                <a:latin typeface="GothicBBBPr6N-Medium"/>
              </a:rPr>
              <a:t>1936-1941</a:t>
            </a:r>
            <a:r>
              <a:rPr lang="ja-JP" altLang="en-US" sz="2400" b="0" i="0" u="none" strike="noStrike" baseline="0" dirty="0">
                <a:latin typeface="GothicBBBPr6N-Medium"/>
              </a:rPr>
              <a:t>年）</a:t>
            </a:r>
            <a:endParaRPr lang="en-US" altLang="ja-JP" sz="2400" b="0" i="0" u="none" strike="noStrike" baseline="0" dirty="0">
              <a:latin typeface="GothicBBBPr6N-Medium"/>
            </a:endParaRPr>
          </a:p>
        </p:txBody>
      </p:sp>
      <p:pic>
        <p:nvPicPr>
          <p:cNvPr id="19" name="図 18">
            <a:extLst>
              <a:ext uri="{FF2B5EF4-FFF2-40B4-BE49-F238E27FC236}">
                <a16:creationId xmlns:a16="http://schemas.microsoft.com/office/drawing/2014/main" id="{2BC9EAB9-8785-465B-51C7-AC6B4BD0B464}"/>
              </a:ext>
            </a:extLst>
          </p:cNvPr>
          <p:cNvPicPr>
            <a:picLocks noChangeAspect="1"/>
          </p:cNvPicPr>
          <p:nvPr/>
        </p:nvPicPr>
        <p:blipFill>
          <a:blip r:embed="rId5"/>
          <a:stretch>
            <a:fillRect/>
          </a:stretch>
        </p:blipFill>
        <p:spPr>
          <a:xfrm>
            <a:off x="2014969" y="1093047"/>
            <a:ext cx="3315079" cy="2356456"/>
          </a:xfrm>
          <a:prstGeom prst="rect">
            <a:avLst/>
          </a:prstGeom>
        </p:spPr>
      </p:pic>
      <p:sp>
        <p:nvSpPr>
          <p:cNvPr id="20" name="楕円 19">
            <a:extLst>
              <a:ext uri="{FF2B5EF4-FFF2-40B4-BE49-F238E27FC236}">
                <a16:creationId xmlns:a16="http://schemas.microsoft.com/office/drawing/2014/main" id="{87BA4AA8-6CC0-6D63-D078-B4009F56AF53}"/>
              </a:ext>
            </a:extLst>
          </p:cNvPr>
          <p:cNvSpPr/>
          <p:nvPr/>
        </p:nvSpPr>
        <p:spPr>
          <a:xfrm>
            <a:off x="3133451" y="1343752"/>
            <a:ext cx="891760" cy="971724"/>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2D871EC-9C0B-B2F6-5E0F-181AE8372F01}"/>
              </a:ext>
            </a:extLst>
          </p:cNvPr>
          <p:cNvSpPr/>
          <p:nvPr/>
        </p:nvSpPr>
        <p:spPr>
          <a:xfrm>
            <a:off x="4187969" y="1375376"/>
            <a:ext cx="891760" cy="971724"/>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A2201AAA-C0D9-185B-427D-94533BC4E110}"/>
              </a:ext>
            </a:extLst>
          </p:cNvPr>
          <p:cNvSpPr txBox="1"/>
          <p:nvPr/>
        </p:nvSpPr>
        <p:spPr>
          <a:xfrm>
            <a:off x="376787" y="3500880"/>
            <a:ext cx="1419446" cy="646331"/>
          </a:xfrm>
          <a:prstGeom prst="rect">
            <a:avLst/>
          </a:prstGeom>
          <a:noFill/>
        </p:spPr>
        <p:txBody>
          <a:bodyPr wrap="square" rtlCol="0">
            <a:spAutoFit/>
          </a:bodyPr>
          <a:lstStyle/>
          <a:p>
            <a:r>
              <a:rPr kumimoji="1" lang="ja-JP" altLang="en-US" dirty="0"/>
              <a:t>李光洙</a:t>
            </a:r>
            <a:endParaRPr kumimoji="1" lang="en-US" altLang="ja-JP" dirty="0"/>
          </a:p>
          <a:p>
            <a:r>
              <a:rPr kumimoji="1" lang="en-US" altLang="ja-JP" dirty="0"/>
              <a:t>Yi </a:t>
            </a:r>
            <a:r>
              <a:rPr kumimoji="1" lang="en-US" altLang="ja-JP" dirty="0" err="1"/>
              <a:t>Kwangsu</a:t>
            </a:r>
            <a:endParaRPr kumimoji="1" lang="ja-JP" altLang="en-US" dirty="0"/>
          </a:p>
        </p:txBody>
      </p:sp>
      <p:sp>
        <p:nvSpPr>
          <p:cNvPr id="29" name="テキスト ボックス 28">
            <a:extLst>
              <a:ext uri="{FF2B5EF4-FFF2-40B4-BE49-F238E27FC236}">
                <a16:creationId xmlns:a16="http://schemas.microsoft.com/office/drawing/2014/main" id="{D6DF6179-420A-1DAF-2F16-256484E37CF4}"/>
              </a:ext>
            </a:extLst>
          </p:cNvPr>
          <p:cNvSpPr txBox="1"/>
          <p:nvPr/>
        </p:nvSpPr>
        <p:spPr>
          <a:xfrm>
            <a:off x="2895926" y="3005165"/>
            <a:ext cx="141944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t>An </a:t>
            </a:r>
            <a:r>
              <a:rPr kumimoji="1" lang="en-US" altLang="ja-JP" dirty="0" err="1"/>
              <a:t>Ch’angho</a:t>
            </a:r>
            <a:endParaRPr kumimoji="1" lang="en-US" altLang="ja-JP" dirty="0"/>
          </a:p>
          <a:p>
            <a:r>
              <a:rPr kumimoji="1" lang="ja-JP" altLang="en-US" dirty="0"/>
              <a:t>安昌浩</a:t>
            </a:r>
          </a:p>
        </p:txBody>
      </p:sp>
      <p:sp>
        <p:nvSpPr>
          <p:cNvPr id="30" name="テキスト ボックス 29">
            <a:extLst>
              <a:ext uri="{FF2B5EF4-FFF2-40B4-BE49-F238E27FC236}">
                <a16:creationId xmlns:a16="http://schemas.microsoft.com/office/drawing/2014/main" id="{04C5641E-74A0-A719-C4F8-21D2BCBB2166}"/>
              </a:ext>
            </a:extLst>
          </p:cNvPr>
          <p:cNvSpPr txBox="1"/>
          <p:nvPr/>
        </p:nvSpPr>
        <p:spPr>
          <a:xfrm>
            <a:off x="3961893" y="3692433"/>
            <a:ext cx="141944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t>Cho </a:t>
            </a:r>
            <a:r>
              <a:rPr kumimoji="1" lang="en-US" altLang="ja-JP" dirty="0" err="1"/>
              <a:t>Mansik</a:t>
            </a:r>
            <a:r>
              <a:rPr kumimoji="1" lang="ja-JP" altLang="en-US" dirty="0"/>
              <a:t>曺晩植</a:t>
            </a:r>
          </a:p>
        </p:txBody>
      </p:sp>
      <p:sp>
        <p:nvSpPr>
          <p:cNvPr id="31" name="テキスト ボックス 30">
            <a:extLst>
              <a:ext uri="{FF2B5EF4-FFF2-40B4-BE49-F238E27FC236}">
                <a16:creationId xmlns:a16="http://schemas.microsoft.com/office/drawing/2014/main" id="{78609EC9-C3C8-2795-57F1-88050DF3A971}"/>
              </a:ext>
            </a:extLst>
          </p:cNvPr>
          <p:cNvSpPr txBox="1"/>
          <p:nvPr/>
        </p:nvSpPr>
        <p:spPr>
          <a:xfrm>
            <a:off x="443039" y="4483881"/>
            <a:ext cx="4938300" cy="1631216"/>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2000" dirty="0"/>
              <a:t>著名な独立運動家、安昌浩を中心とした朝鮮北部・平安道のキリスト教系知識人が治安維持法違反容疑で多数逮捕。</a:t>
            </a:r>
            <a:endParaRPr kumimoji="1" lang="en-US" altLang="ja-JP" sz="2000" dirty="0"/>
          </a:p>
          <a:p>
            <a:pPr marL="285750" indent="-285750">
              <a:buFont typeface="Wingdings" panose="05000000000000000000" pitchFamily="2" charset="2"/>
              <a:buChar char="u"/>
            </a:pPr>
            <a:r>
              <a:rPr lang="ja-JP" altLang="en-US" sz="2000" dirty="0"/>
              <a:t>鄭在允の依頼で鈴木が朝鮮に渡り弁護。</a:t>
            </a:r>
            <a:br>
              <a:rPr lang="en-US" altLang="ja-JP" sz="2000" dirty="0"/>
            </a:br>
            <a:r>
              <a:rPr lang="ja-JP" altLang="en-US" sz="2000" dirty="0"/>
              <a:t>無罪を勝ち取る。</a:t>
            </a:r>
            <a:endParaRPr kumimoji="1" lang="en-US" altLang="ja-JP" sz="2000" dirty="0"/>
          </a:p>
        </p:txBody>
      </p:sp>
    </p:spTree>
    <p:extLst>
      <p:ext uri="{BB962C8B-B14F-4D97-AF65-F5344CB8AC3E}">
        <p14:creationId xmlns:p14="http://schemas.microsoft.com/office/powerpoint/2010/main" val="134739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68FCE78-610A-D210-E98F-99BCA3D4F20E}"/>
              </a:ext>
            </a:extLst>
          </p:cNvPr>
          <p:cNvSpPr txBox="1"/>
          <p:nvPr/>
        </p:nvSpPr>
        <p:spPr>
          <a:xfrm>
            <a:off x="329711" y="235927"/>
            <a:ext cx="6087110" cy="523220"/>
          </a:xfrm>
          <a:prstGeom prst="rect">
            <a:avLst/>
          </a:prstGeom>
          <a:noFill/>
        </p:spPr>
        <p:txBody>
          <a:bodyPr wrap="square" rtlCol="0">
            <a:spAutoFit/>
          </a:bodyPr>
          <a:lstStyle/>
          <a:p>
            <a:r>
              <a:rPr kumimoji="1" lang="ja-JP" altLang="en-US" sz="2800" dirty="0"/>
              <a:t>朝鮮人の証言する鈴木義男</a:t>
            </a:r>
          </a:p>
        </p:txBody>
      </p:sp>
      <p:pic>
        <p:nvPicPr>
          <p:cNvPr id="4" name="図 3">
            <a:extLst>
              <a:ext uri="{FF2B5EF4-FFF2-40B4-BE49-F238E27FC236}">
                <a16:creationId xmlns:a16="http://schemas.microsoft.com/office/drawing/2014/main" id="{CF7DC038-5DC9-57ED-B79D-8A37E787149E}"/>
              </a:ext>
            </a:extLst>
          </p:cNvPr>
          <p:cNvPicPr>
            <a:picLocks noChangeAspect="1"/>
          </p:cNvPicPr>
          <p:nvPr/>
        </p:nvPicPr>
        <p:blipFill>
          <a:blip r:embed="rId2"/>
          <a:stretch>
            <a:fillRect/>
          </a:stretch>
        </p:blipFill>
        <p:spPr>
          <a:xfrm>
            <a:off x="1356213" y="1309720"/>
            <a:ext cx="2521194" cy="3364490"/>
          </a:xfrm>
          <a:prstGeom prst="rect">
            <a:avLst/>
          </a:prstGeom>
        </p:spPr>
      </p:pic>
      <p:sp>
        <p:nvSpPr>
          <p:cNvPr id="5" name="テキスト ボックス 4">
            <a:extLst>
              <a:ext uri="{FF2B5EF4-FFF2-40B4-BE49-F238E27FC236}">
                <a16:creationId xmlns:a16="http://schemas.microsoft.com/office/drawing/2014/main" id="{D093AFFD-95F2-B2A5-4C84-9CCF9771EAEF}"/>
              </a:ext>
            </a:extLst>
          </p:cNvPr>
          <p:cNvSpPr txBox="1"/>
          <p:nvPr/>
        </p:nvSpPr>
        <p:spPr>
          <a:xfrm>
            <a:off x="808893" y="4835769"/>
            <a:ext cx="3930162" cy="646331"/>
          </a:xfrm>
          <a:prstGeom prst="rect">
            <a:avLst/>
          </a:prstGeom>
          <a:noFill/>
        </p:spPr>
        <p:txBody>
          <a:bodyPr wrap="square" rtlCol="0">
            <a:spAutoFit/>
          </a:bodyPr>
          <a:lstStyle/>
          <a:p>
            <a:r>
              <a:rPr kumimoji="1" lang="ja-JP" altLang="en-US" dirty="0"/>
              <a:t>朴賢煥（パク・ヒョンファン）</a:t>
            </a:r>
            <a:endParaRPr kumimoji="1" lang="en-US" altLang="ja-JP" dirty="0"/>
          </a:p>
          <a:p>
            <a:r>
              <a:rPr kumimoji="1" lang="ja-JP" altLang="en-US" dirty="0"/>
              <a:t>（修養同友会幹部、二審有罪判決）</a:t>
            </a:r>
          </a:p>
        </p:txBody>
      </p:sp>
      <p:sp>
        <p:nvSpPr>
          <p:cNvPr id="7" name="テキスト ボックス 6">
            <a:extLst>
              <a:ext uri="{FF2B5EF4-FFF2-40B4-BE49-F238E27FC236}">
                <a16:creationId xmlns:a16="http://schemas.microsoft.com/office/drawing/2014/main" id="{0F320F6E-E19F-2598-4B5F-6368B93E00B9}"/>
              </a:ext>
            </a:extLst>
          </p:cNvPr>
          <p:cNvSpPr txBox="1"/>
          <p:nvPr/>
        </p:nvSpPr>
        <p:spPr>
          <a:xfrm>
            <a:off x="4958804" y="314309"/>
            <a:ext cx="6711582" cy="535531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900" dirty="0"/>
              <a:t>・・・様々な弁護士の弁護は、被告として語ることが難しい真情を・・・感激の涙が流れるほどに代弁してくれた。・・・鈴木弁護士は、総括的弁論（他の弁護士は個別的弁論）を引き受けて、</a:t>
            </a:r>
            <a:r>
              <a:rPr lang="en-US" altLang="ja-JP" sz="1900" dirty="0"/>
              <a:t>3</a:t>
            </a:r>
            <a:r>
              <a:rPr lang="ja-JP" altLang="en-US" sz="1900" dirty="0"/>
              <a:t>時間に及ぶ歴史的、哲学的、社会的の各方面にわたって考察した科学的な弁論を行った。・・・最も印象が深く、涙を流させた句説は、誤った判決によるイエスの十字架刑を実例に挙げたことだった。彼は、神聖なる司法史上において誤った判決を残さないことを願うと繰り返しながら、本件は第二のキリストの判決にならないことを願うと言った。ローマ総督「ピラト」はイエスがユダヤ独立の指導者という「パリサイ」派の誣告を信じ、イエスを十字架で死刑に処したのだが、イエスはユダヤを独立させようというのではなく、霊魂の解放と救済のために犠牲的な独力をしたのであり、これを理解できない彼［ピラト］は、誣告に従って処刑をしたのである。これは世界司法史上に残した最も大きな誤った判決として、しばしば引き合いに出されるものだといった。彼は虚偽の自白が無数にあることを認め、違法性がない本件を無罪であると主張した。</a:t>
            </a:r>
          </a:p>
        </p:txBody>
      </p:sp>
    </p:spTree>
    <p:extLst>
      <p:ext uri="{BB962C8B-B14F-4D97-AF65-F5344CB8AC3E}">
        <p14:creationId xmlns:p14="http://schemas.microsoft.com/office/powerpoint/2010/main" val="2628392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ーツを着た男性&#10;&#10;自動的に生成された説明">
            <a:extLst>
              <a:ext uri="{FF2B5EF4-FFF2-40B4-BE49-F238E27FC236}">
                <a16:creationId xmlns:a16="http://schemas.microsoft.com/office/drawing/2014/main" id="{46614EA3-F5BC-1C13-979C-40272B91B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65" y="688845"/>
            <a:ext cx="1252731" cy="1822708"/>
          </a:xfrm>
          <a:prstGeom prst="rect">
            <a:avLst/>
          </a:prstGeom>
        </p:spPr>
      </p:pic>
      <p:sp>
        <p:nvSpPr>
          <p:cNvPr id="4" name="テキスト ボックス 3">
            <a:extLst>
              <a:ext uri="{FF2B5EF4-FFF2-40B4-BE49-F238E27FC236}">
                <a16:creationId xmlns:a16="http://schemas.microsoft.com/office/drawing/2014/main" id="{8C1953D3-6C5D-4829-3490-9275F9B1C8EE}"/>
              </a:ext>
            </a:extLst>
          </p:cNvPr>
          <p:cNvSpPr txBox="1"/>
          <p:nvPr/>
        </p:nvSpPr>
        <p:spPr>
          <a:xfrm>
            <a:off x="546526" y="156849"/>
            <a:ext cx="309978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dirty="0"/>
              <a:t>金成植のその後</a:t>
            </a:r>
          </a:p>
        </p:txBody>
      </p:sp>
      <p:sp>
        <p:nvSpPr>
          <p:cNvPr id="5" name="テキスト ボックス 4">
            <a:extLst>
              <a:ext uri="{FF2B5EF4-FFF2-40B4-BE49-F238E27FC236}">
                <a16:creationId xmlns:a16="http://schemas.microsoft.com/office/drawing/2014/main" id="{700710F1-3DDA-8A5F-0BD7-0F797C877D86}"/>
              </a:ext>
            </a:extLst>
          </p:cNvPr>
          <p:cNvSpPr txBox="1"/>
          <p:nvPr/>
        </p:nvSpPr>
        <p:spPr>
          <a:xfrm>
            <a:off x="1905561" y="772615"/>
            <a:ext cx="8280429" cy="5632311"/>
          </a:xfrm>
          <a:prstGeom prst="rect">
            <a:avLst/>
          </a:prstGeom>
          <a:noFill/>
        </p:spPr>
        <p:txBody>
          <a:bodyPr wrap="square" rtlCol="0">
            <a:spAutoFit/>
          </a:bodyPr>
          <a:lstStyle/>
          <a:p>
            <a:r>
              <a:rPr kumimoji="1" lang="ja-JP" altLang="en-US" sz="2000" b="1" dirty="0"/>
              <a:t>金成植 </a:t>
            </a:r>
            <a:r>
              <a:rPr kumimoji="1" lang="en-US" altLang="ja-JP" sz="2000" b="1" dirty="0"/>
              <a:t>Kim </a:t>
            </a:r>
            <a:r>
              <a:rPr kumimoji="1" lang="en-US" altLang="ja-JP" sz="2000" b="1" dirty="0" err="1"/>
              <a:t>Sŏng-sik</a:t>
            </a:r>
            <a:r>
              <a:rPr kumimoji="1" lang="ja-JP" altLang="en-US" sz="2000" b="1" dirty="0"/>
              <a:t>、</a:t>
            </a:r>
            <a:r>
              <a:rPr kumimoji="1" lang="en-US" altLang="ja-JP" sz="2000" b="1" dirty="0"/>
              <a:t>1908-1986</a:t>
            </a:r>
            <a:endParaRPr kumimoji="1" lang="en-US" altLang="ja-JP" sz="2000" dirty="0"/>
          </a:p>
          <a:p>
            <a:br>
              <a:rPr kumimoji="1" lang="en-US" altLang="ja-JP" sz="2000" dirty="0"/>
            </a:br>
            <a:r>
              <a:rPr kumimoji="1" lang="en-US" altLang="ja-JP" sz="2000" dirty="0"/>
              <a:t>925</a:t>
            </a:r>
            <a:r>
              <a:rPr kumimoji="1" lang="ja-JP" altLang="en-US" sz="2000" dirty="0"/>
              <a:t>年  東北学院専門部文科入学</a:t>
            </a:r>
            <a:br>
              <a:rPr kumimoji="1" lang="en-US" altLang="ja-JP" sz="2000" dirty="0"/>
            </a:br>
            <a:r>
              <a:rPr kumimoji="1" lang="ja-JP" altLang="en-US" sz="2000" dirty="0"/>
              <a:t>　　　（予科入学。</a:t>
            </a:r>
            <a:r>
              <a:rPr lang="en-US" altLang="ja-JP" sz="2000" dirty="0"/>
              <a:t>30</a:t>
            </a:r>
            <a:r>
              <a:rPr lang="ja-JP" altLang="en-US" sz="2000" dirty="0"/>
              <a:t>年卒）</a:t>
            </a:r>
            <a:br>
              <a:rPr kumimoji="1" lang="en-US" altLang="ja-JP" sz="2000" dirty="0"/>
            </a:br>
            <a:r>
              <a:rPr kumimoji="1" lang="en-US" altLang="ja-JP" sz="2000" dirty="0"/>
              <a:t>1930</a:t>
            </a:r>
            <a:r>
              <a:rPr kumimoji="1" lang="ja-JP" altLang="en-US" sz="2000" dirty="0"/>
              <a:t>年 九州帝国大学法文学部入学</a:t>
            </a:r>
            <a:br>
              <a:rPr kumimoji="1" lang="en-US" altLang="ja-JP" sz="2000" dirty="0"/>
            </a:br>
            <a:r>
              <a:rPr kumimoji="1" lang="en-US" altLang="ja-JP" sz="2000" dirty="0"/>
              <a:t>	</a:t>
            </a:r>
            <a:r>
              <a:rPr kumimoji="1" lang="ja-JP" altLang="en-US" sz="2000" dirty="0"/>
              <a:t>（西洋史専攻、</a:t>
            </a:r>
            <a:r>
              <a:rPr kumimoji="1" lang="en-US" altLang="ja-JP" sz="2000" dirty="0"/>
              <a:t>3</a:t>
            </a:r>
            <a:r>
              <a:rPr kumimoji="1" lang="ja-JP" altLang="en-US" sz="2000" dirty="0"/>
              <a:t>５年卒）</a:t>
            </a:r>
            <a:br>
              <a:rPr kumimoji="1" lang="en-US" altLang="ja-JP" sz="2000" dirty="0"/>
            </a:br>
            <a:r>
              <a:rPr kumimoji="1" lang="en-US" altLang="ja-JP" sz="2000" dirty="0"/>
              <a:t>1935</a:t>
            </a:r>
            <a:r>
              <a:rPr kumimoji="1" lang="ja-JP" altLang="en-US" sz="2000" dirty="0"/>
              <a:t>年  平壌崇実学校教員</a:t>
            </a:r>
            <a:br>
              <a:rPr kumimoji="1" lang="en-US" altLang="ja-JP" sz="2000" dirty="0"/>
            </a:br>
            <a:r>
              <a:rPr kumimoji="1" lang="en-US" altLang="ja-JP" sz="2000" dirty="0"/>
              <a:t>1938</a:t>
            </a:r>
            <a:r>
              <a:rPr kumimoji="1" lang="ja-JP" altLang="en-US" sz="2000" dirty="0"/>
              <a:t>年  崇実学校廃校</a:t>
            </a:r>
            <a:r>
              <a:rPr lang="ja-JP" altLang="en-US" sz="2000" dirty="0"/>
              <a:t>、失職。蟄居。</a:t>
            </a:r>
            <a:endParaRPr lang="en-US" altLang="ja-JP" sz="2000" dirty="0"/>
          </a:p>
          <a:p>
            <a:r>
              <a:rPr lang="en-US" altLang="ja-JP" sz="2000" dirty="0"/>
              <a:t>1946</a:t>
            </a:r>
            <a:r>
              <a:rPr lang="ja-JP" altLang="en-US" sz="2000" dirty="0"/>
              <a:t>年  共産主義政権を嫌って「越南」</a:t>
            </a:r>
            <a:endParaRPr lang="en-US" altLang="ja-JP" sz="2000" dirty="0"/>
          </a:p>
          <a:p>
            <a:r>
              <a:rPr kumimoji="1" lang="en-US" altLang="ja-JP" sz="2000" dirty="0"/>
              <a:t>1947</a:t>
            </a:r>
            <a:r>
              <a:rPr kumimoji="1" lang="ja-JP" altLang="en-US" sz="2000" dirty="0"/>
              <a:t>年　高麗大学史学科教授　（～</a:t>
            </a:r>
            <a:r>
              <a:rPr kumimoji="1" lang="en-US" altLang="ja-JP" sz="2000" dirty="0"/>
              <a:t>1973</a:t>
            </a:r>
            <a:r>
              <a:rPr kumimoji="1" lang="ja-JP" altLang="en-US" sz="2000" dirty="0"/>
              <a:t>）</a:t>
            </a:r>
            <a:endParaRPr kumimoji="1" lang="en-US" altLang="ja-JP" sz="2000" dirty="0"/>
          </a:p>
          <a:p>
            <a:r>
              <a:rPr kumimoji="1" lang="en-US" altLang="ja-JP" sz="2000" dirty="0"/>
              <a:t>1960</a:t>
            </a:r>
            <a:r>
              <a:rPr lang="ja-JP" altLang="en-US" sz="2000" dirty="0"/>
              <a:t>年　</a:t>
            </a:r>
            <a:r>
              <a:rPr lang="en-US" altLang="ja-JP" sz="2000" dirty="0"/>
              <a:t>4</a:t>
            </a:r>
            <a:r>
              <a:rPr lang="ja-JP" altLang="en-US" sz="2000" dirty="0"/>
              <a:t>・</a:t>
            </a:r>
            <a:r>
              <a:rPr lang="en-US" altLang="ja-JP" sz="2000" dirty="0"/>
              <a:t>19</a:t>
            </a:r>
            <a:r>
              <a:rPr lang="ja-JP" altLang="en-US" sz="2000" dirty="0"/>
              <a:t>学生運動を積極支持。行動する知識人。</a:t>
            </a:r>
            <a:endParaRPr lang="en-US" altLang="ja-JP" sz="2000" dirty="0"/>
          </a:p>
          <a:p>
            <a:r>
              <a:rPr kumimoji="1" lang="ja-JP" altLang="en-US" sz="2000" dirty="0"/>
              <a:t>            　→李承晩の独裁政権崩壊</a:t>
            </a:r>
            <a:endParaRPr kumimoji="1" lang="en-US" altLang="ja-JP" sz="2000" dirty="0"/>
          </a:p>
          <a:p>
            <a:r>
              <a:rPr lang="en-US" altLang="ja-JP" sz="2000" dirty="0"/>
              <a:t>1965</a:t>
            </a:r>
            <a:r>
              <a:rPr lang="ja-JP" altLang="en-US" sz="2000" dirty="0"/>
              <a:t>年　日韓協定反対、朴正煕軍事政権批判で</a:t>
            </a:r>
            <a:br>
              <a:rPr lang="en-US" altLang="ja-JP" sz="2000" dirty="0"/>
            </a:br>
            <a:r>
              <a:rPr lang="ja-JP" altLang="en-US" sz="2000" dirty="0"/>
              <a:t>　　　　教授職を「解職」</a:t>
            </a:r>
            <a:endParaRPr lang="en-US" altLang="ja-JP" sz="2000" dirty="0"/>
          </a:p>
          <a:p>
            <a:r>
              <a:rPr kumimoji="1" lang="en-US" altLang="ja-JP" sz="2000" dirty="0"/>
              <a:t>1968</a:t>
            </a:r>
            <a:r>
              <a:rPr kumimoji="1" lang="ja-JP" altLang="en-US" sz="2000" dirty="0"/>
              <a:t>年　大学に復職。</a:t>
            </a:r>
            <a:r>
              <a:rPr lang="en-US" altLang="ja-JP" sz="2000" dirty="0"/>
              <a:t>『</a:t>
            </a:r>
            <a:r>
              <a:rPr lang="ja-JP" altLang="en-US" sz="2000" dirty="0"/>
              <a:t>基督教思想</a:t>
            </a:r>
            <a:r>
              <a:rPr lang="en-US" altLang="ja-JP" sz="2000" dirty="0"/>
              <a:t>』</a:t>
            </a:r>
            <a:r>
              <a:rPr lang="ja-JP" altLang="en-US" sz="2000" dirty="0"/>
              <a:t>などに多数の論考。リベラル派</a:t>
            </a:r>
            <a:r>
              <a:rPr lang="en-US" altLang="ja-JP" sz="2000" dirty="0"/>
              <a:t>	</a:t>
            </a:r>
            <a:r>
              <a:rPr lang="ja-JP" altLang="en-US" sz="2000" dirty="0"/>
              <a:t>のキリスト教知識人の代表格。</a:t>
            </a:r>
            <a:endParaRPr lang="en-US" altLang="ja-JP" sz="2000" dirty="0"/>
          </a:p>
          <a:p>
            <a:r>
              <a:rPr kumimoji="1" lang="en-US" altLang="ja-JP" sz="2000" dirty="0"/>
              <a:t>1986</a:t>
            </a:r>
            <a:r>
              <a:rPr kumimoji="1" lang="ja-JP" altLang="en-US" sz="2000" dirty="0"/>
              <a:t>年　死去</a:t>
            </a:r>
            <a:br>
              <a:rPr kumimoji="1" lang="en-US" altLang="ja-JP" sz="2000" dirty="0"/>
            </a:br>
            <a:endParaRPr kumimoji="1" lang="en-US" altLang="ja-JP" sz="2000" dirty="0"/>
          </a:p>
        </p:txBody>
      </p:sp>
      <p:pic>
        <p:nvPicPr>
          <p:cNvPr id="6" name="図 5">
            <a:extLst>
              <a:ext uri="{FF2B5EF4-FFF2-40B4-BE49-F238E27FC236}">
                <a16:creationId xmlns:a16="http://schemas.microsoft.com/office/drawing/2014/main" id="{E067C5C9-C60D-5818-CA21-857D4049B558}"/>
              </a:ext>
            </a:extLst>
          </p:cNvPr>
          <p:cNvPicPr>
            <a:picLocks noChangeAspect="1"/>
          </p:cNvPicPr>
          <p:nvPr/>
        </p:nvPicPr>
        <p:blipFill>
          <a:blip r:embed="rId3"/>
          <a:stretch>
            <a:fillRect/>
          </a:stretch>
        </p:blipFill>
        <p:spPr>
          <a:xfrm>
            <a:off x="6896099" y="156849"/>
            <a:ext cx="4968219" cy="2798764"/>
          </a:xfrm>
          <a:prstGeom prst="rect">
            <a:avLst/>
          </a:prstGeom>
        </p:spPr>
      </p:pic>
      <p:sp>
        <p:nvSpPr>
          <p:cNvPr id="7" name="テキスト ボックス 6">
            <a:extLst>
              <a:ext uri="{FF2B5EF4-FFF2-40B4-BE49-F238E27FC236}">
                <a16:creationId xmlns:a16="http://schemas.microsoft.com/office/drawing/2014/main" id="{0CE4CF4C-28E0-6587-85EF-001CE656F02A}"/>
              </a:ext>
            </a:extLst>
          </p:cNvPr>
          <p:cNvSpPr txBox="1"/>
          <p:nvPr/>
        </p:nvSpPr>
        <p:spPr>
          <a:xfrm>
            <a:off x="7085091" y="2955613"/>
            <a:ext cx="5106909" cy="369332"/>
          </a:xfrm>
          <a:prstGeom prst="rect">
            <a:avLst/>
          </a:prstGeom>
          <a:noFill/>
        </p:spPr>
        <p:txBody>
          <a:bodyPr wrap="square" rtlCol="0">
            <a:spAutoFit/>
          </a:bodyPr>
          <a:lstStyle/>
          <a:p>
            <a:r>
              <a:rPr kumimoji="1" lang="ja-JP" altLang="en-US" dirty="0"/>
              <a:t>高麗大学同窓生による金成植追悼行事（</a:t>
            </a:r>
            <a:r>
              <a:rPr kumimoji="1" lang="en-US" altLang="ja-JP" dirty="0"/>
              <a:t>2022</a:t>
            </a:r>
            <a:r>
              <a:rPr kumimoji="1" lang="ja-JP" altLang="en-US" dirty="0"/>
              <a:t>）</a:t>
            </a:r>
          </a:p>
        </p:txBody>
      </p:sp>
    </p:spTree>
    <p:extLst>
      <p:ext uri="{BB962C8B-B14F-4D97-AF65-F5344CB8AC3E}">
        <p14:creationId xmlns:p14="http://schemas.microsoft.com/office/powerpoint/2010/main" val="385735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ーツを着た男性&#10;&#10;自動的に生成された説明">
            <a:extLst>
              <a:ext uri="{FF2B5EF4-FFF2-40B4-BE49-F238E27FC236}">
                <a16:creationId xmlns:a16="http://schemas.microsoft.com/office/drawing/2014/main" id="{46614EA3-F5BC-1C13-979C-40272B91B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30" y="1385738"/>
            <a:ext cx="1252731" cy="1822708"/>
          </a:xfrm>
          <a:prstGeom prst="rect">
            <a:avLst/>
          </a:prstGeom>
        </p:spPr>
      </p:pic>
      <p:sp>
        <p:nvSpPr>
          <p:cNvPr id="4" name="テキスト ボックス 3">
            <a:extLst>
              <a:ext uri="{FF2B5EF4-FFF2-40B4-BE49-F238E27FC236}">
                <a16:creationId xmlns:a16="http://schemas.microsoft.com/office/drawing/2014/main" id="{8C1953D3-6C5D-4829-3490-9275F9B1C8EE}"/>
              </a:ext>
            </a:extLst>
          </p:cNvPr>
          <p:cNvSpPr txBox="1"/>
          <p:nvPr/>
        </p:nvSpPr>
        <p:spPr>
          <a:xfrm>
            <a:off x="546526" y="156849"/>
            <a:ext cx="309978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dirty="0"/>
              <a:t>金成植の晩年の回顧録</a:t>
            </a:r>
          </a:p>
        </p:txBody>
      </p:sp>
      <p:pic>
        <p:nvPicPr>
          <p:cNvPr id="2" name="図 1" descr="スーツを着た男性の白黒写真&#10;&#10;自動的に生成された説明">
            <a:extLst>
              <a:ext uri="{FF2B5EF4-FFF2-40B4-BE49-F238E27FC236}">
                <a16:creationId xmlns:a16="http://schemas.microsoft.com/office/drawing/2014/main" id="{992D0E4F-1BC8-6800-0085-BE744E417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197" y="1807732"/>
            <a:ext cx="2366709" cy="3135889"/>
          </a:xfrm>
          <a:prstGeom prst="rect">
            <a:avLst/>
          </a:prstGeom>
        </p:spPr>
      </p:pic>
      <p:sp>
        <p:nvSpPr>
          <p:cNvPr id="8" name="テキスト ボックス 7">
            <a:extLst>
              <a:ext uri="{FF2B5EF4-FFF2-40B4-BE49-F238E27FC236}">
                <a16:creationId xmlns:a16="http://schemas.microsoft.com/office/drawing/2014/main" id="{368CB82D-5FAB-E0D0-6C7B-3C69F6644270}"/>
              </a:ext>
            </a:extLst>
          </p:cNvPr>
          <p:cNvSpPr txBox="1"/>
          <p:nvPr/>
        </p:nvSpPr>
        <p:spPr>
          <a:xfrm>
            <a:off x="8878393" y="4943621"/>
            <a:ext cx="3001848" cy="707886"/>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Garamond" panose="02020404030301010803"/>
                <a:ea typeface="ＭＳ Ｐ明朝" panose="02020600040205080304" pitchFamily="18" charset="-128"/>
                <a:cs typeface="+mn-cs"/>
              </a:rPr>
              <a:t>山川丙三郎 </a:t>
            </a:r>
            <a:r>
              <a:rPr kumimoji="1" lang="en-US" altLang="ja-JP" sz="2000" b="0" i="0" u="none" strike="noStrike" kern="1200" cap="none" spc="0" normalizeH="0" baseline="0" noProof="0" dirty="0">
                <a:ln>
                  <a:noFill/>
                </a:ln>
                <a:solidFill>
                  <a:prstClr val="white"/>
                </a:solidFill>
                <a:effectLst/>
                <a:uLnTx/>
                <a:uFillTx/>
                <a:latin typeface="Garamond" panose="02020404030301010803"/>
                <a:ea typeface="ＭＳ Ｐ明朝" panose="02020600040205080304" pitchFamily="18" charset="-128"/>
                <a:cs typeface="+mn-cs"/>
              </a:rPr>
              <a:t>(1876-1947)</a:t>
            </a:r>
            <a:r>
              <a:rPr kumimoji="1" lang="ja-JP" altLang="en-US" sz="2000" b="0" i="0" u="none" strike="noStrike" kern="1200" cap="none" spc="0" normalizeH="0" baseline="0" noProof="0" dirty="0">
                <a:ln>
                  <a:noFill/>
                </a:ln>
                <a:solidFill>
                  <a:prstClr val="white"/>
                </a:solidFill>
                <a:effectLst/>
                <a:uLnTx/>
                <a:uFillTx/>
                <a:latin typeface="Garamond" panose="02020404030301010803"/>
                <a:ea typeface="ＭＳ Ｐ明朝" panose="02020600040205080304" pitchFamily="18" charset="-128"/>
                <a:cs typeface="+mn-cs"/>
              </a:rPr>
              <a:t>　</a:t>
            </a:r>
            <a:endParaRPr kumimoji="1" lang="en-US" altLang="ja-JP" sz="2000" b="0" i="0" u="none" strike="noStrike" kern="1200" cap="none" spc="0" normalizeH="0" baseline="0" noProof="0" dirty="0">
              <a:ln>
                <a:noFill/>
              </a:ln>
              <a:solidFill>
                <a:prstClr val="white"/>
              </a:solidFill>
              <a:effectLst/>
              <a:uLnTx/>
              <a:uFillTx/>
              <a:latin typeface="Garamond" panose="02020404030301010803"/>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000" dirty="0">
                <a:solidFill>
                  <a:prstClr val="white"/>
                </a:solidFill>
                <a:latin typeface="Garamond" panose="02020404030301010803"/>
                <a:ea typeface="ＭＳ Ｐ明朝" panose="02020600040205080304" pitchFamily="18" charset="-128"/>
              </a:rPr>
              <a:t>Ya</a:t>
            </a:r>
            <a:r>
              <a:rPr kumimoji="1" lang="en-US" altLang="ja-JP" sz="2000" b="0" i="0" u="none" strike="noStrike" kern="1200" cap="none" spc="0" normalizeH="0" baseline="0" noProof="0" dirty="0" err="1">
                <a:ln>
                  <a:noFill/>
                </a:ln>
                <a:solidFill>
                  <a:prstClr val="white"/>
                </a:solidFill>
                <a:effectLst/>
                <a:uLnTx/>
                <a:uFillTx/>
                <a:latin typeface="Garamond" panose="02020404030301010803"/>
                <a:ea typeface="ＭＳ Ｐ明朝" panose="02020600040205080304" pitchFamily="18" charset="-128"/>
                <a:cs typeface="+mn-cs"/>
              </a:rPr>
              <a:t>makawa</a:t>
            </a:r>
            <a:r>
              <a:rPr kumimoji="1" lang="en-US" altLang="ja-JP" sz="2000" b="0" i="0" u="none" strike="noStrike" kern="1200" cap="none" spc="0" normalizeH="0" baseline="0" noProof="0" dirty="0">
                <a:ln>
                  <a:noFill/>
                </a:ln>
                <a:solidFill>
                  <a:prstClr val="white"/>
                </a:solidFill>
                <a:effectLst/>
                <a:uLnTx/>
                <a:uFillTx/>
                <a:latin typeface="Garamond" panose="02020404030301010803"/>
                <a:ea typeface="ＭＳ Ｐ明朝" panose="02020600040205080304" pitchFamily="18" charset="-128"/>
                <a:cs typeface="+mn-cs"/>
              </a:rPr>
              <a:t> </a:t>
            </a:r>
            <a:r>
              <a:rPr kumimoji="1" lang="en-US" altLang="ja-JP" sz="2000" b="0" i="0" u="none" strike="noStrike" kern="1200" cap="none" spc="0" normalizeH="0" baseline="0" noProof="0" dirty="0" err="1">
                <a:ln>
                  <a:noFill/>
                </a:ln>
                <a:solidFill>
                  <a:prstClr val="white"/>
                </a:solidFill>
                <a:effectLst/>
                <a:uLnTx/>
                <a:uFillTx/>
                <a:latin typeface="Garamond" panose="02020404030301010803"/>
                <a:ea typeface="ＭＳ Ｐ明朝" panose="02020600040205080304" pitchFamily="18" charset="-128"/>
                <a:cs typeface="+mn-cs"/>
              </a:rPr>
              <a:t>Heisaburŏ</a:t>
            </a:r>
            <a:endParaRPr kumimoji="1" lang="en-US" altLang="ja-JP" sz="2000" b="0" i="0" u="none" strike="noStrike" kern="1200" cap="none" spc="0" normalizeH="0" baseline="0" noProof="0" dirty="0">
              <a:ln>
                <a:noFill/>
              </a:ln>
              <a:solidFill>
                <a:prstClr val="white"/>
              </a:solidFill>
              <a:effectLst/>
              <a:uLnTx/>
              <a:uFillTx/>
              <a:latin typeface="Garamond" panose="02020404030301010803"/>
              <a:ea typeface="ＭＳ Ｐ明朝" panose="02020600040205080304" pitchFamily="18" charset="-128"/>
              <a:cs typeface="+mn-cs"/>
            </a:endParaRPr>
          </a:p>
        </p:txBody>
      </p:sp>
      <p:sp>
        <p:nvSpPr>
          <p:cNvPr id="10" name="テキスト ボックス 9">
            <a:extLst>
              <a:ext uri="{FF2B5EF4-FFF2-40B4-BE49-F238E27FC236}">
                <a16:creationId xmlns:a16="http://schemas.microsoft.com/office/drawing/2014/main" id="{904A4E13-D042-6B4A-0D45-37CD9D948E97}"/>
              </a:ext>
            </a:extLst>
          </p:cNvPr>
          <p:cNvSpPr txBox="1"/>
          <p:nvPr/>
        </p:nvSpPr>
        <p:spPr>
          <a:xfrm>
            <a:off x="2173928" y="1385738"/>
            <a:ext cx="6539582"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t>　　昔、私にある一人の師匠がいた。この方は年配者ではあったが長髪族であった。この師匠の名前は山川丙三郎である。当時、ダンテの研究者として日本では広く知られた方である。土曜日になると必ず学生たちを招いてくれた方でもある。ある時、「先生、どうしてそんなに髪を長くするのですか？」と尋ねたことがある。先生は「何かを考えるのに良いからねえ」と、答えてくれたことが記憶に残る。［先生は］ダンテの「神曲」（天堂、煉獄、地獄）をすべて翻訳し、「新生」も翻訳され、さらに精密な注釈をつけて研究者の便宜をはかられた。教室では時々、イタリア語の原語でダンテの面白い詩を朗読してくれた。またボッカチオの話の中で人の心を惻惻させる文章も原語で読んで説明してくれたことを昨日のことのように覚えている。</a:t>
            </a:r>
            <a:endParaRPr lang="en-US" altLang="ja-JP" dirty="0"/>
          </a:p>
          <a:p>
            <a:r>
              <a:rPr lang="ja-JP" altLang="en-US" dirty="0"/>
              <a:t>　果たして韓国の大学生の長髪族は、こうした思索的人間になるために長髪族になったのであろうか？また、自己充実の誇りの表現として長髪族になったのか？</a:t>
            </a:r>
          </a:p>
        </p:txBody>
      </p:sp>
      <p:sp>
        <p:nvSpPr>
          <p:cNvPr id="12" name="テキスト ボックス 11">
            <a:extLst>
              <a:ext uri="{FF2B5EF4-FFF2-40B4-BE49-F238E27FC236}">
                <a16:creationId xmlns:a16="http://schemas.microsoft.com/office/drawing/2014/main" id="{9EE498BC-09B3-619A-A577-E8D0D4C55CDE}"/>
              </a:ext>
            </a:extLst>
          </p:cNvPr>
          <p:cNvSpPr txBox="1"/>
          <p:nvPr/>
        </p:nvSpPr>
        <p:spPr>
          <a:xfrm>
            <a:off x="1564507" y="648183"/>
            <a:ext cx="9313321" cy="646331"/>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a:spAutoFit/>
          </a:bodyPr>
          <a:lstStyle/>
          <a:p>
            <a:r>
              <a:rPr lang="en-US" altLang="ja-JP" dirty="0"/>
              <a:t>【1970</a:t>
            </a:r>
            <a:r>
              <a:rPr lang="ja-JP" altLang="en-US" dirty="0"/>
              <a:t>年代、朴正煕政権は街頭で長髪の大学生の取締りを行っていた。この光景を見て、金成植が思い出したのが東北学院の恩師であった</a:t>
            </a:r>
            <a:r>
              <a:rPr lang="en-US" altLang="ja-JP" dirty="0"/>
              <a:t>】</a:t>
            </a:r>
          </a:p>
        </p:txBody>
      </p:sp>
    </p:spTree>
    <p:extLst>
      <p:ext uri="{BB962C8B-B14F-4D97-AF65-F5344CB8AC3E}">
        <p14:creationId xmlns:p14="http://schemas.microsoft.com/office/powerpoint/2010/main" val="4124395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33D7FFD-AC51-E031-4A18-25C0498DA11B}"/>
              </a:ext>
            </a:extLst>
          </p:cNvPr>
          <p:cNvPicPr>
            <a:picLocks noChangeAspect="1"/>
          </p:cNvPicPr>
          <p:nvPr/>
        </p:nvPicPr>
        <p:blipFill>
          <a:blip r:embed="rId2"/>
          <a:stretch>
            <a:fillRect/>
          </a:stretch>
        </p:blipFill>
        <p:spPr>
          <a:xfrm>
            <a:off x="735895" y="738321"/>
            <a:ext cx="10720209" cy="4393136"/>
          </a:xfrm>
          <a:prstGeom prst="rect">
            <a:avLst/>
          </a:prstGeom>
        </p:spPr>
      </p:pic>
      <p:sp>
        <p:nvSpPr>
          <p:cNvPr id="4" name="テキスト ボックス 3">
            <a:extLst>
              <a:ext uri="{FF2B5EF4-FFF2-40B4-BE49-F238E27FC236}">
                <a16:creationId xmlns:a16="http://schemas.microsoft.com/office/drawing/2014/main" id="{9F3BEC3B-7978-6203-9A66-1DCA98921D01}"/>
              </a:ext>
            </a:extLst>
          </p:cNvPr>
          <p:cNvSpPr txBox="1"/>
          <p:nvPr/>
        </p:nvSpPr>
        <p:spPr>
          <a:xfrm>
            <a:off x="901690" y="162587"/>
            <a:ext cx="6136931"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b="1" dirty="0"/>
              <a:t>東北帝国大学への崇実専門生の流入（</a:t>
            </a:r>
            <a:r>
              <a:rPr kumimoji="1" lang="en-US" altLang="ja-JP" sz="2000" b="1" dirty="0"/>
              <a:t>1925</a:t>
            </a:r>
            <a:r>
              <a:rPr kumimoji="1" lang="ja-JP" altLang="en-US" sz="2000" b="1" dirty="0"/>
              <a:t>～）</a:t>
            </a:r>
          </a:p>
        </p:txBody>
      </p:sp>
    </p:spTree>
    <p:extLst>
      <p:ext uri="{BB962C8B-B14F-4D97-AF65-F5344CB8AC3E}">
        <p14:creationId xmlns:p14="http://schemas.microsoft.com/office/powerpoint/2010/main" val="135485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0645145-C7AD-A103-CD55-D513B7712B60}"/>
              </a:ext>
            </a:extLst>
          </p:cNvPr>
          <p:cNvSpPr txBox="1"/>
          <p:nvPr/>
        </p:nvSpPr>
        <p:spPr>
          <a:xfrm>
            <a:off x="443090" y="267803"/>
            <a:ext cx="616091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dirty="0"/>
              <a:t>平壌・崇実と仙台・</a:t>
            </a:r>
            <a:r>
              <a:rPr kumimoji="1" lang="ja-JP" altLang="en-US" sz="2000" dirty="0"/>
              <a:t>東北学院ー東北帝大の繋がり：</a:t>
            </a:r>
            <a:endParaRPr kumimoji="1" lang="en-US" altLang="ja-JP" sz="2000" dirty="0"/>
          </a:p>
          <a:p>
            <a:r>
              <a:rPr lang="ja-JP" altLang="en-US" sz="2000" dirty="0"/>
              <a:t>歴史研究上の視差／仮説的見通し</a:t>
            </a:r>
            <a:endParaRPr kumimoji="1" lang="ja-JP" altLang="en-US" sz="2000" dirty="0"/>
          </a:p>
        </p:txBody>
      </p:sp>
      <p:sp>
        <p:nvSpPr>
          <p:cNvPr id="5" name="テキスト ボックス 4">
            <a:extLst>
              <a:ext uri="{FF2B5EF4-FFF2-40B4-BE49-F238E27FC236}">
                <a16:creationId xmlns:a16="http://schemas.microsoft.com/office/drawing/2014/main" id="{28D49D92-3A34-2E46-698E-6B24C0C8A5DA}"/>
              </a:ext>
            </a:extLst>
          </p:cNvPr>
          <p:cNvSpPr txBox="1"/>
          <p:nvPr/>
        </p:nvSpPr>
        <p:spPr>
          <a:xfrm>
            <a:off x="530577" y="1073906"/>
            <a:ext cx="8342489" cy="378565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2000" dirty="0"/>
              <a:t>朝鮮の「周辺」と日本の「周辺」の親和性</a:t>
            </a:r>
            <a:br>
              <a:rPr kumimoji="1" lang="en-US" altLang="ja-JP" sz="2000" dirty="0"/>
            </a:br>
            <a:r>
              <a:rPr kumimoji="1" lang="ja-JP" altLang="en-US" sz="2000" dirty="0"/>
              <a:t>∵</a:t>
            </a:r>
            <a:r>
              <a:rPr lang="ja-JP" altLang="en-US" sz="2000" dirty="0"/>
              <a:t>　朝鮮の中心／日本の中心はすでに朝鮮の「南部人」が多数進出。</a:t>
            </a:r>
            <a:br>
              <a:rPr lang="en-US" altLang="ja-JP" sz="2000" dirty="0"/>
            </a:br>
            <a:r>
              <a:rPr lang="ja-JP" altLang="en-US" sz="2000" dirty="0"/>
              <a:t>∵　相対的に朝鮮人少なく、かつ高等教育機関が存在。</a:t>
            </a:r>
            <a:br>
              <a:rPr lang="en-US" altLang="ja-JP" sz="2000" dirty="0"/>
            </a:br>
            <a:endParaRPr lang="en-US" altLang="ja-JP" sz="2000" dirty="0"/>
          </a:p>
          <a:p>
            <a:pPr marL="285750" indent="-285750">
              <a:buFont typeface="Wingdings" panose="05000000000000000000" pitchFamily="2" charset="2"/>
              <a:buChar char="u"/>
            </a:pPr>
            <a:r>
              <a:rPr lang="ja-JP" altLang="en-US" sz="2000" dirty="0"/>
              <a:t>キリスト教的紐帯</a:t>
            </a:r>
            <a:br>
              <a:rPr lang="en-US" altLang="ja-JP" sz="2000" dirty="0"/>
            </a:br>
            <a:r>
              <a:rPr lang="ja-JP" altLang="en-US" sz="2000" dirty="0"/>
              <a:t>∵　崇実は伝統的「長老主義／福音主義」にこだわりぬいた特殊学校。</a:t>
            </a:r>
            <a:br>
              <a:rPr lang="en-US" altLang="ja-JP" sz="2000" dirty="0"/>
            </a:br>
            <a:r>
              <a:rPr lang="ja-JP" altLang="en-US" sz="2000" dirty="0"/>
              <a:t>→　教員・人材養成の内地留学者にも、同様の宗教的環境を求めた可能性。</a:t>
            </a:r>
            <a:br>
              <a:rPr lang="en-US" altLang="ja-JP" sz="2000" dirty="0"/>
            </a:br>
            <a:endParaRPr lang="en-US" altLang="ja-JP" sz="2000" dirty="0"/>
          </a:p>
          <a:p>
            <a:pPr marL="285750" indent="-285750">
              <a:buFont typeface="Wingdings" panose="05000000000000000000" pitchFamily="2" charset="2"/>
              <a:buChar char="u"/>
            </a:pPr>
            <a:r>
              <a:rPr lang="ja-JP" altLang="en-US" sz="2000" dirty="0"/>
              <a:t>個人的／組織的紐帯</a:t>
            </a:r>
            <a:br>
              <a:rPr lang="en-US" altLang="ja-JP" sz="2000" dirty="0"/>
            </a:br>
            <a:r>
              <a:rPr lang="ja-JP" altLang="en-US" sz="2000" dirty="0"/>
              <a:t>→　日本人教員、友人等とのネットワークの価値が、朝鮮／平壌に伝達。チェーンマイグレーション起き、継続。</a:t>
            </a:r>
            <a:endParaRPr lang="en-US" altLang="ja-JP" sz="2000" dirty="0"/>
          </a:p>
        </p:txBody>
      </p:sp>
      <p:sp>
        <p:nvSpPr>
          <p:cNvPr id="6" name="テキスト ボックス 5">
            <a:extLst>
              <a:ext uri="{FF2B5EF4-FFF2-40B4-BE49-F238E27FC236}">
                <a16:creationId xmlns:a16="http://schemas.microsoft.com/office/drawing/2014/main" id="{2BA907F0-FEC5-C0AC-5848-ADC9C525CF37}"/>
              </a:ext>
            </a:extLst>
          </p:cNvPr>
          <p:cNvSpPr txBox="1"/>
          <p:nvPr/>
        </p:nvSpPr>
        <p:spPr>
          <a:xfrm>
            <a:off x="443090" y="5050037"/>
            <a:ext cx="11636021" cy="10156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kumimoji="1" lang="ja-JP" altLang="en-US" sz="2000" dirty="0"/>
              <a:t>・大日本帝国内において、必ずしも政治的、経済的、交通的つながりが薄い都市／教育機関においても、社会的・イデオロギー的理由から、実質的・安定的交流が生じていた。</a:t>
            </a:r>
            <a:endParaRPr kumimoji="1" lang="en-US" altLang="ja-JP" sz="2000" dirty="0"/>
          </a:p>
          <a:p>
            <a:r>
              <a:rPr lang="ja-JP" altLang="en-US" sz="2000" dirty="0"/>
              <a:t>・現代韓国における社会的リベラリズムの源流の一つは、日本のミッションスクール／高等教育</a:t>
            </a:r>
            <a:r>
              <a:rPr kumimoji="1" lang="ja-JP" altLang="en-US" sz="2000" dirty="0"/>
              <a:t>。</a:t>
            </a:r>
          </a:p>
        </p:txBody>
      </p:sp>
    </p:spTree>
    <p:extLst>
      <p:ext uri="{BB962C8B-B14F-4D97-AF65-F5344CB8AC3E}">
        <p14:creationId xmlns:p14="http://schemas.microsoft.com/office/powerpoint/2010/main" val="211813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BF75E9-EDA3-D178-57CD-7195D68AAF88}"/>
              </a:ext>
            </a:extLst>
          </p:cNvPr>
          <p:cNvSpPr txBox="1"/>
          <p:nvPr/>
        </p:nvSpPr>
        <p:spPr>
          <a:xfrm>
            <a:off x="603250" y="282029"/>
            <a:ext cx="36703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000" dirty="0"/>
              <a:t>崇実専門学校</a:t>
            </a:r>
            <a:r>
              <a:rPr lang="ja-JP" altLang="en-US" sz="2000" dirty="0"/>
              <a:t>（平壌）</a:t>
            </a:r>
            <a:endParaRPr kumimoji="1" lang="en-US" altLang="ja-JP" sz="2000" dirty="0"/>
          </a:p>
        </p:txBody>
      </p:sp>
      <p:sp>
        <p:nvSpPr>
          <p:cNvPr id="3" name="テキスト ボックス 2">
            <a:extLst>
              <a:ext uri="{FF2B5EF4-FFF2-40B4-BE49-F238E27FC236}">
                <a16:creationId xmlns:a16="http://schemas.microsoft.com/office/drawing/2014/main" id="{980B782C-51AD-5D89-5575-3BA42BCB8425}"/>
              </a:ext>
            </a:extLst>
          </p:cNvPr>
          <p:cNvSpPr txBox="1"/>
          <p:nvPr/>
        </p:nvSpPr>
        <p:spPr>
          <a:xfrm>
            <a:off x="603250" y="909412"/>
            <a:ext cx="6010910" cy="3773725"/>
          </a:xfrm>
          <a:prstGeom prst="rect">
            <a:avLst/>
          </a:prstGeom>
          <a:noFill/>
        </p:spPr>
        <p:txBody>
          <a:bodyPr wrap="square" rtlCol="0">
            <a:spAutoFit/>
          </a:bodyPr>
          <a:lstStyle/>
          <a:p>
            <a:pPr>
              <a:lnSpc>
                <a:spcPts val="2400"/>
              </a:lnSpc>
            </a:pPr>
            <a:r>
              <a:rPr kumimoji="1" lang="en-US" altLang="ja-JP" dirty="0"/>
              <a:t>1897</a:t>
            </a:r>
            <a:r>
              <a:rPr kumimoji="1" lang="ja-JP" altLang="en-US" dirty="0"/>
              <a:t>年　北長老派ミッションが平壌に初等教育の私塾</a:t>
            </a:r>
            <a:endParaRPr lang="en-US" altLang="ja-JP" dirty="0"/>
          </a:p>
          <a:p>
            <a:pPr>
              <a:lnSpc>
                <a:spcPts val="2400"/>
              </a:lnSpc>
            </a:pPr>
            <a:r>
              <a:rPr kumimoji="1" lang="en-US" altLang="ja-JP" dirty="0"/>
              <a:t>1901</a:t>
            </a:r>
            <a:r>
              <a:rPr kumimoji="1" lang="ja-JP" altLang="en-US" dirty="0"/>
              <a:t>年　「崇実学堂」として中等教育にも着手。</a:t>
            </a:r>
            <a:br>
              <a:rPr kumimoji="1" lang="en-US" altLang="ja-JP" dirty="0"/>
            </a:br>
            <a:r>
              <a:rPr kumimoji="1" lang="en-US" altLang="ja-JP" dirty="0"/>
              <a:t>1905</a:t>
            </a:r>
            <a:r>
              <a:rPr kumimoji="1" lang="ja-JP" altLang="en-US" dirty="0"/>
              <a:t>年　</a:t>
            </a:r>
            <a:r>
              <a:rPr lang="ja-JP" altLang="en-US" dirty="0"/>
              <a:t>メソジスト大学が経営参加。</a:t>
            </a:r>
            <a:br>
              <a:rPr lang="en-US" altLang="ja-JP" dirty="0"/>
            </a:br>
            <a:r>
              <a:rPr lang="en-US" altLang="ja-JP" dirty="0"/>
              <a:t>	</a:t>
            </a:r>
            <a:r>
              <a:rPr lang="ja-JP" altLang="en-US" dirty="0"/>
              <a:t>「</a:t>
            </a:r>
            <a:r>
              <a:rPr lang="en-US" altLang="ja-JP" dirty="0"/>
              <a:t>Union Christian College</a:t>
            </a:r>
            <a:r>
              <a:rPr lang="ja-JP" altLang="en-US" dirty="0"/>
              <a:t>」「大学」を自称。</a:t>
            </a:r>
            <a:endParaRPr lang="en-US" altLang="ja-JP" dirty="0"/>
          </a:p>
          <a:p>
            <a:pPr>
              <a:lnSpc>
                <a:spcPts val="2400"/>
              </a:lnSpc>
            </a:pPr>
            <a:r>
              <a:rPr kumimoji="1" lang="en-US" altLang="ja-JP" dirty="0"/>
              <a:t>1912</a:t>
            </a:r>
            <a:r>
              <a:rPr kumimoji="1" lang="ja-JP" altLang="en-US" dirty="0"/>
              <a:t>年　朝鮮総督府も「大学」名称容認。</a:t>
            </a:r>
            <a:br>
              <a:rPr kumimoji="1" lang="en-US" altLang="ja-JP" dirty="0"/>
            </a:br>
            <a:r>
              <a:rPr kumimoji="1" lang="en-US" altLang="ja-JP" dirty="0"/>
              <a:t>	</a:t>
            </a:r>
            <a:r>
              <a:rPr kumimoji="1" lang="ja-JP" altLang="en-US" dirty="0"/>
              <a:t>「</a:t>
            </a:r>
            <a:r>
              <a:rPr kumimoji="1" lang="en-US" altLang="ja-JP" dirty="0"/>
              <a:t>105</a:t>
            </a:r>
            <a:r>
              <a:rPr kumimoji="1" lang="ja-JP" altLang="en-US" dirty="0"/>
              <a:t>人事件」で逮捕者多数。</a:t>
            </a:r>
            <a:endParaRPr kumimoji="1" lang="en-US" altLang="ja-JP" dirty="0"/>
          </a:p>
          <a:p>
            <a:pPr>
              <a:lnSpc>
                <a:spcPts val="2400"/>
              </a:lnSpc>
            </a:pPr>
            <a:r>
              <a:rPr kumimoji="1" lang="en-US" altLang="ja-JP" dirty="0"/>
              <a:t>1919</a:t>
            </a:r>
            <a:r>
              <a:rPr kumimoji="1" lang="ja-JP" altLang="en-US" dirty="0"/>
              <a:t>年　</a:t>
            </a:r>
            <a:r>
              <a:rPr kumimoji="1" lang="en-US" altLang="ja-JP" dirty="0"/>
              <a:t>3</a:t>
            </a:r>
            <a:r>
              <a:rPr kumimoji="1" lang="ja-JP" altLang="en-US" dirty="0"/>
              <a:t>・</a:t>
            </a:r>
            <a:r>
              <a:rPr kumimoji="1" lang="en-US" altLang="ja-JP" dirty="0"/>
              <a:t>1</a:t>
            </a:r>
            <a:r>
              <a:rPr kumimoji="1" lang="ja-JP" altLang="en-US" dirty="0"/>
              <a:t>運動で学生多数逮捕者多数。</a:t>
            </a:r>
            <a:endParaRPr kumimoji="1" lang="en-US" altLang="ja-JP" dirty="0"/>
          </a:p>
          <a:p>
            <a:pPr>
              <a:lnSpc>
                <a:spcPts val="2400"/>
              </a:lnSpc>
            </a:pPr>
            <a:r>
              <a:rPr lang="en-US" altLang="ja-JP" dirty="0"/>
              <a:t>1925</a:t>
            </a:r>
            <a:r>
              <a:rPr lang="ja-JP" altLang="en-US" dirty="0"/>
              <a:t>年　総督府により、「専門学校（文科）」認可。</a:t>
            </a:r>
            <a:endParaRPr lang="en-US" altLang="ja-JP" dirty="0"/>
          </a:p>
          <a:p>
            <a:pPr>
              <a:lnSpc>
                <a:spcPts val="2400"/>
              </a:lnSpc>
            </a:pPr>
            <a:r>
              <a:rPr kumimoji="1" lang="en-US" altLang="ja-JP" dirty="0"/>
              <a:t>1931</a:t>
            </a:r>
            <a:r>
              <a:rPr kumimoji="1" lang="ja-JP" altLang="en-US" dirty="0"/>
              <a:t>年　早津譜により「農科」設置認可。</a:t>
            </a:r>
            <a:endParaRPr kumimoji="1" lang="en-US" altLang="ja-JP" dirty="0"/>
          </a:p>
          <a:p>
            <a:pPr>
              <a:lnSpc>
                <a:spcPts val="2400"/>
              </a:lnSpc>
            </a:pPr>
            <a:r>
              <a:rPr kumimoji="1" lang="en-US" altLang="ja-JP" dirty="0"/>
              <a:t>1938</a:t>
            </a:r>
            <a:r>
              <a:rPr kumimoji="1" lang="ja-JP" altLang="en-US" dirty="0"/>
              <a:t>年　神社参拝問題で廃校。</a:t>
            </a:r>
            <a:endParaRPr kumimoji="1" lang="en-US" altLang="ja-JP" dirty="0"/>
          </a:p>
          <a:p>
            <a:pPr>
              <a:lnSpc>
                <a:spcPts val="2400"/>
              </a:lnSpc>
            </a:pPr>
            <a:r>
              <a:rPr lang="en-US" altLang="ja-JP" dirty="0"/>
              <a:t>1954</a:t>
            </a:r>
            <a:r>
              <a:rPr lang="ja-JP" altLang="en-US" dirty="0"/>
              <a:t>年　ソウルにて再建。</a:t>
            </a:r>
            <a:endParaRPr kumimoji="1" lang="en-US" altLang="ja-JP" dirty="0"/>
          </a:p>
          <a:p>
            <a:pPr>
              <a:lnSpc>
                <a:spcPts val="2400"/>
              </a:lnSpc>
            </a:pPr>
            <a:endParaRPr kumimoji="1" lang="en-US" altLang="ja-JP" dirty="0"/>
          </a:p>
        </p:txBody>
      </p:sp>
      <p:pic>
        <p:nvPicPr>
          <p:cNvPr id="8" name="図 7">
            <a:extLst>
              <a:ext uri="{FF2B5EF4-FFF2-40B4-BE49-F238E27FC236}">
                <a16:creationId xmlns:a16="http://schemas.microsoft.com/office/drawing/2014/main" id="{8879A73D-4894-CC66-5666-3702C72DC120}"/>
              </a:ext>
            </a:extLst>
          </p:cNvPr>
          <p:cNvPicPr>
            <a:picLocks noChangeAspect="1"/>
          </p:cNvPicPr>
          <p:nvPr/>
        </p:nvPicPr>
        <p:blipFill>
          <a:blip r:embed="rId2"/>
          <a:stretch>
            <a:fillRect/>
          </a:stretch>
        </p:blipFill>
        <p:spPr>
          <a:xfrm>
            <a:off x="8048565" y="482084"/>
            <a:ext cx="3540185" cy="2255519"/>
          </a:xfrm>
          <a:prstGeom prst="rect">
            <a:avLst/>
          </a:prstGeom>
        </p:spPr>
      </p:pic>
      <p:pic>
        <p:nvPicPr>
          <p:cNvPr id="9" name="図 8">
            <a:extLst>
              <a:ext uri="{FF2B5EF4-FFF2-40B4-BE49-F238E27FC236}">
                <a16:creationId xmlns:a16="http://schemas.microsoft.com/office/drawing/2014/main" id="{2B95960A-785B-B0DC-4C93-63D27654858C}"/>
              </a:ext>
            </a:extLst>
          </p:cNvPr>
          <p:cNvPicPr>
            <a:picLocks noChangeAspect="1"/>
          </p:cNvPicPr>
          <p:nvPr/>
        </p:nvPicPr>
        <p:blipFill>
          <a:blip r:embed="rId3"/>
          <a:stretch>
            <a:fillRect/>
          </a:stretch>
        </p:blipFill>
        <p:spPr>
          <a:xfrm>
            <a:off x="7179556" y="3134366"/>
            <a:ext cx="4810125" cy="3064623"/>
          </a:xfrm>
          <a:prstGeom prst="rect">
            <a:avLst/>
          </a:prstGeom>
        </p:spPr>
      </p:pic>
      <p:sp>
        <p:nvSpPr>
          <p:cNvPr id="11" name="テキスト ボックス 10">
            <a:extLst>
              <a:ext uri="{FF2B5EF4-FFF2-40B4-BE49-F238E27FC236}">
                <a16:creationId xmlns:a16="http://schemas.microsoft.com/office/drawing/2014/main" id="{E4A799FD-8407-06F9-888F-4380E802A81E}"/>
              </a:ext>
            </a:extLst>
          </p:cNvPr>
          <p:cNvSpPr txBox="1"/>
          <p:nvPr/>
        </p:nvSpPr>
        <p:spPr>
          <a:xfrm>
            <a:off x="603250" y="4402410"/>
            <a:ext cx="6507480" cy="1200329"/>
          </a:xfrm>
          <a:prstGeom prst="rect">
            <a:avLst/>
          </a:prstGeom>
          <a:noFill/>
        </p:spPr>
        <p:txBody>
          <a:bodyPr wrap="square">
            <a:spAutoFit/>
          </a:bodyPr>
          <a:lstStyle/>
          <a:p>
            <a:r>
              <a:rPr kumimoji="1" lang="ja-JP" altLang="en-US" dirty="0"/>
              <a:t>⇒　今日、抗日民族主義／キリスト教愛国主義教育の象徴。</a:t>
            </a:r>
            <a:br>
              <a:rPr kumimoji="1" lang="en-US" altLang="ja-JP" dirty="0"/>
            </a:br>
            <a:br>
              <a:rPr kumimoji="1" lang="en-US" altLang="ja-JP" dirty="0"/>
            </a:br>
            <a:r>
              <a:rPr kumimoji="1" lang="ja-JP" altLang="en-US" dirty="0"/>
              <a:t>⇒　当時は</a:t>
            </a:r>
            <a:r>
              <a:rPr kumimoji="1" lang="ja-JP" altLang="en-US" b="1" dirty="0"/>
              <a:t>北部朝鮮唯一</a:t>
            </a:r>
            <a:r>
              <a:rPr kumimoji="1" lang="ja-JP" altLang="en-US" dirty="0"/>
              <a:t>の高等教育機関</a:t>
            </a:r>
            <a:r>
              <a:rPr lang="ja-JP" altLang="en-US" dirty="0"/>
              <a:t>。</a:t>
            </a:r>
            <a:br>
              <a:rPr lang="en-US" altLang="ja-JP" dirty="0"/>
            </a:br>
            <a:r>
              <a:rPr lang="ja-JP" altLang="en-US" dirty="0"/>
              <a:t>　　</a:t>
            </a:r>
            <a:r>
              <a:rPr lang="en-US" altLang="ja-JP" dirty="0"/>
              <a:t>C.f.</a:t>
            </a:r>
            <a:r>
              <a:rPr lang="ja-JP" altLang="en-US" dirty="0"/>
              <a:t>　ソウル ：京城帝大以下、延禧、普成など多数。</a:t>
            </a:r>
            <a:endParaRPr lang="en-US" altLang="ja-JP" dirty="0"/>
          </a:p>
        </p:txBody>
      </p:sp>
    </p:spTree>
    <p:extLst>
      <p:ext uri="{BB962C8B-B14F-4D97-AF65-F5344CB8AC3E}">
        <p14:creationId xmlns:p14="http://schemas.microsoft.com/office/powerpoint/2010/main" val="43015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BF75E9-EDA3-D178-57CD-7195D68AAF88}"/>
              </a:ext>
            </a:extLst>
          </p:cNvPr>
          <p:cNvSpPr txBox="1"/>
          <p:nvPr/>
        </p:nvSpPr>
        <p:spPr>
          <a:xfrm>
            <a:off x="690903" y="83300"/>
            <a:ext cx="36703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000" dirty="0"/>
              <a:t>東北学院</a:t>
            </a:r>
            <a:r>
              <a:rPr lang="ja-JP" altLang="en-US" sz="2000" dirty="0"/>
              <a:t>（仙台）</a:t>
            </a:r>
            <a:endParaRPr kumimoji="1" lang="en-US" altLang="ja-JP" sz="2000" dirty="0"/>
          </a:p>
        </p:txBody>
      </p:sp>
      <p:sp>
        <p:nvSpPr>
          <p:cNvPr id="3" name="テキスト ボックス 2">
            <a:extLst>
              <a:ext uri="{FF2B5EF4-FFF2-40B4-BE49-F238E27FC236}">
                <a16:creationId xmlns:a16="http://schemas.microsoft.com/office/drawing/2014/main" id="{980B782C-51AD-5D89-5575-3BA42BCB8425}"/>
              </a:ext>
            </a:extLst>
          </p:cNvPr>
          <p:cNvSpPr txBox="1"/>
          <p:nvPr/>
        </p:nvSpPr>
        <p:spPr>
          <a:xfrm>
            <a:off x="603249" y="631277"/>
            <a:ext cx="6382385" cy="3158172"/>
          </a:xfrm>
          <a:prstGeom prst="rect">
            <a:avLst/>
          </a:prstGeom>
          <a:noFill/>
        </p:spPr>
        <p:txBody>
          <a:bodyPr wrap="square" rtlCol="0">
            <a:spAutoFit/>
          </a:bodyPr>
          <a:lstStyle/>
          <a:p>
            <a:pPr>
              <a:lnSpc>
                <a:spcPts val="2400"/>
              </a:lnSpc>
            </a:pPr>
            <a:r>
              <a:rPr kumimoji="1" lang="en-US" altLang="ja-JP" dirty="0"/>
              <a:t>1886</a:t>
            </a:r>
            <a:r>
              <a:rPr kumimoji="1" lang="ja-JP" altLang="en-US" dirty="0"/>
              <a:t>年　ドイツ改革派ミッションが「仙台神学校設立」</a:t>
            </a:r>
            <a:endParaRPr kumimoji="1" lang="en-US" altLang="ja-JP" dirty="0"/>
          </a:p>
          <a:p>
            <a:pPr>
              <a:lnSpc>
                <a:spcPts val="2400"/>
              </a:lnSpc>
            </a:pPr>
            <a:r>
              <a:rPr kumimoji="1" lang="en-US" altLang="ja-JP" dirty="0"/>
              <a:t>1891</a:t>
            </a:r>
            <a:r>
              <a:rPr lang="ja-JP" altLang="en-US" dirty="0"/>
              <a:t>年　「東北学院」（</a:t>
            </a:r>
            <a:r>
              <a:rPr lang="en-US" altLang="ja-JP" dirty="0"/>
              <a:t>North Japan College</a:t>
            </a:r>
            <a:r>
              <a:rPr lang="ja-JP" altLang="en-US" dirty="0"/>
              <a:t>）に改称。</a:t>
            </a:r>
            <a:br>
              <a:rPr lang="en-US" altLang="ja-JP" dirty="0"/>
            </a:br>
            <a:r>
              <a:rPr lang="en-US" altLang="ja-JP" dirty="0"/>
              <a:t>	</a:t>
            </a:r>
            <a:r>
              <a:rPr lang="ja-JP" altLang="en-US" dirty="0"/>
              <a:t> 普通科中等教育着手。</a:t>
            </a:r>
            <a:endParaRPr lang="en-US" altLang="ja-JP" dirty="0"/>
          </a:p>
          <a:p>
            <a:pPr>
              <a:lnSpc>
                <a:spcPts val="2400"/>
              </a:lnSpc>
            </a:pPr>
            <a:r>
              <a:rPr kumimoji="1" lang="en-US" altLang="ja-JP" dirty="0"/>
              <a:t>1895</a:t>
            </a:r>
            <a:r>
              <a:rPr kumimoji="1" lang="ja-JP" altLang="en-US" dirty="0"/>
              <a:t>年　普通科</a:t>
            </a:r>
            <a:r>
              <a:rPr kumimoji="1" lang="en-US" altLang="ja-JP" dirty="0"/>
              <a:t>5</a:t>
            </a:r>
            <a:r>
              <a:rPr kumimoji="1" lang="ja-JP" altLang="en-US" dirty="0"/>
              <a:t>年の上に、専修部（文・理）</a:t>
            </a:r>
            <a:r>
              <a:rPr kumimoji="1" lang="en-US" altLang="ja-JP" dirty="0"/>
              <a:t>2</a:t>
            </a:r>
            <a:r>
              <a:rPr kumimoji="1" lang="ja-JP" altLang="en-US" dirty="0"/>
              <a:t>年</a:t>
            </a:r>
            <a:endParaRPr kumimoji="1" lang="en-US" altLang="ja-JP" dirty="0"/>
          </a:p>
          <a:p>
            <a:pPr>
              <a:lnSpc>
                <a:spcPts val="2400"/>
              </a:lnSpc>
            </a:pPr>
            <a:r>
              <a:rPr kumimoji="1" lang="en-US" altLang="ja-JP" dirty="0"/>
              <a:t>1904</a:t>
            </a:r>
            <a:r>
              <a:rPr kumimoji="1" lang="ja-JP" altLang="en-US" dirty="0"/>
              <a:t>年　専門学校齢による専門科（文・神）設置。</a:t>
            </a:r>
            <a:br>
              <a:rPr kumimoji="1" lang="en-US" altLang="ja-JP" dirty="0"/>
            </a:br>
            <a:r>
              <a:rPr kumimoji="1" lang="en-US" altLang="ja-JP" dirty="0"/>
              <a:t>1918</a:t>
            </a:r>
            <a:r>
              <a:rPr kumimoji="1" lang="ja-JP" altLang="en-US" dirty="0"/>
              <a:t>年　専門部改組。神・文・師範・商科。</a:t>
            </a:r>
            <a:endParaRPr lang="en-US" altLang="ja-JP" dirty="0"/>
          </a:p>
          <a:p>
            <a:pPr>
              <a:lnSpc>
                <a:spcPts val="2400"/>
              </a:lnSpc>
            </a:pPr>
            <a:r>
              <a:rPr kumimoji="1" lang="en-US" altLang="ja-JP" dirty="0"/>
              <a:t>1928</a:t>
            </a:r>
            <a:r>
              <a:rPr kumimoji="1" lang="ja-JP" altLang="en-US" dirty="0"/>
              <a:t>年　専門部を</a:t>
            </a:r>
            <a:r>
              <a:rPr kumimoji="1" lang="en-US" altLang="ja-JP" dirty="0"/>
              <a:t>4</a:t>
            </a:r>
            <a:r>
              <a:rPr kumimoji="1" lang="ja-JP" altLang="en-US" dirty="0"/>
              <a:t>年制とする。翌年、「高等部」に改称。</a:t>
            </a:r>
            <a:endParaRPr kumimoji="1" lang="en-US" altLang="ja-JP" dirty="0"/>
          </a:p>
          <a:p>
            <a:pPr>
              <a:lnSpc>
                <a:spcPts val="2400"/>
              </a:lnSpc>
            </a:pPr>
            <a:r>
              <a:rPr kumimoji="1" lang="en-US" altLang="ja-JP" dirty="0"/>
              <a:t>1937</a:t>
            </a:r>
            <a:r>
              <a:rPr kumimoji="1" lang="ja-JP" altLang="en-US" dirty="0"/>
              <a:t>年　神学部廃止。日本神学校に合同。</a:t>
            </a:r>
            <a:endParaRPr kumimoji="1" lang="en-US" altLang="ja-JP" dirty="0"/>
          </a:p>
          <a:p>
            <a:pPr>
              <a:lnSpc>
                <a:spcPts val="2400"/>
              </a:lnSpc>
            </a:pPr>
            <a:r>
              <a:rPr lang="en-US" altLang="ja-JP" dirty="0"/>
              <a:t>1944</a:t>
            </a:r>
            <a:r>
              <a:rPr lang="ja-JP" altLang="en-US" dirty="0"/>
              <a:t>年　航空工業専門学校に改組。</a:t>
            </a:r>
            <a:endParaRPr lang="en-US" altLang="ja-JP" dirty="0"/>
          </a:p>
          <a:p>
            <a:pPr>
              <a:lnSpc>
                <a:spcPts val="2400"/>
              </a:lnSpc>
            </a:pPr>
            <a:r>
              <a:rPr lang="en-US" altLang="ja-JP" dirty="0"/>
              <a:t>1949</a:t>
            </a:r>
            <a:r>
              <a:rPr lang="ja-JP" altLang="en-US" dirty="0"/>
              <a:t>年　新制大学に昇格。</a:t>
            </a:r>
            <a:endParaRPr kumimoji="1" lang="en-US" altLang="ja-JP" dirty="0"/>
          </a:p>
        </p:txBody>
      </p:sp>
      <p:sp>
        <p:nvSpPr>
          <p:cNvPr id="11" name="テキスト ボックス 10">
            <a:extLst>
              <a:ext uri="{FF2B5EF4-FFF2-40B4-BE49-F238E27FC236}">
                <a16:creationId xmlns:a16="http://schemas.microsoft.com/office/drawing/2014/main" id="{E4A799FD-8407-06F9-888F-4380E802A81E}"/>
              </a:ext>
            </a:extLst>
          </p:cNvPr>
          <p:cNvSpPr txBox="1"/>
          <p:nvPr/>
        </p:nvSpPr>
        <p:spPr>
          <a:xfrm>
            <a:off x="690903" y="4047472"/>
            <a:ext cx="6507480" cy="1200329"/>
          </a:xfrm>
          <a:prstGeom prst="rect">
            <a:avLst/>
          </a:prstGeom>
          <a:noFill/>
        </p:spPr>
        <p:txBody>
          <a:bodyPr wrap="square">
            <a:spAutoFit/>
          </a:bodyPr>
          <a:lstStyle/>
          <a:p>
            <a:r>
              <a:rPr kumimoji="1" lang="ja-JP" altLang="en-US" dirty="0"/>
              <a:t>⇒　</a:t>
            </a:r>
            <a:r>
              <a:rPr lang="ja-JP" altLang="en-US" dirty="0"/>
              <a:t>東北地域のキリスト教運動、高等教育の中心。</a:t>
            </a:r>
            <a:br>
              <a:rPr kumimoji="1" lang="en-US" altLang="ja-JP" dirty="0"/>
            </a:br>
            <a:br>
              <a:rPr kumimoji="1" lang="en-US" altLang="ja-JP" dirty="0"/>
            </a:br>
            <a:r>
              <a:rPr kumimoji="1" lang="ja-JP" altLang="en-US" dirty="0"/>
              <a:t>⇒　設立当初は「東北を日本のスコットランドへ」が標語のひとつ。米人宣教師も多く、東北の「文明開化」の先鞭。</a:t>
            </a:r>
            <a:endParaRPr lang="en-US" altLang="ja-JP" dirty="0"/>
          </a:p>
        </p:txBody>
      </p:sp>
      <p:pic>
        <p:nvPicPr>
          <p:cNvPr id="4" name="図 3">
            <a:extLst>
              <a:ext uri="{FF2B5EF4-FFF2-40B4-BE49-F238E27FC236}">
                <a16:creationId xmlns:a16="http://schemas.microsoft.com/office/drawing/2014/main" id="{8C2D6575-BE91-9A3F-80F5-488D62F7F163}"/>
              </a:ext>
            </a:extLst>
          </p:cNvPr>
          <p:cNvPicPr>
            <a:picLocks noChangeAspect="1"/>
          </p:cNvPicPr>
          <p:nvPr/>
        </p:nvPicPr>
        <p:blipFill>
          <a:blip r:embed="rId2"/>
          <a:stretch>
            <a:fillRect/>
          </a:stretch>
        </p:blipFill>
        <p:spPr>
          <a:xfrm>
            <a:off x="8129680" y="83300"/>
            <a:ext cx="3598133" cy="2731031"/>
          </a:xfrm>
          <a:prstGeom prst="rect">
            <a:avLst/>
          </a:prstGeom>
        </p:spPr>
      </p:pic>
      <p:pic>
        <p:nvPicPr>
          <p:cNvPr id="5" name="図 4">
            <a:extLst>
              <a:ext uri="{FF2B5EF4-FFF2-40B4-BE49-F238E27FC236}">
                <a16:creationId xmlns:a16="http://schemas.microsoft.com/office/drawing/2014/main" id="{88F78598-9925-7628-9443-64602AB8EDCC}"/>
              </a:ext>
            </a:extLst>
          </p:cNvPr>
          <p:cNvPicPr>
            <a:picLocks noChangeAspect="1"/>
          </p:cNvPicPr>
          <p:nvPr/>
        </p:nvPicPr>
        <p:blipFill>
          <a:blip r:embed="rId3"/>
          <a:srcRect l="-11853" t="2086" r="4695" b="19832"/>
          <a:stretch/>
        </p:blipFill>
        <p:spPr>
          <a:xfrm>
            <a:off x="7198383" y="3282122"/>
            <a:ext cx="4806803" cy="2731031"/>
          </a:xfrm>
          <a:prstGeom prst="rect">
            <a:avLst/>
          </a:prstGeom>
        </p:spPr>
      </p:pic>
    </p:spTree>
    <p:extLst>
      <p:ext uri="{BB962C8B-B14F-4D97-AF65-F5344CB8AC3E}">
        <p14:creationId xmlns:p14="http://schemas.microsoft.com/office/powerpoint/2010/main" val="193572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BF75E9-EDA3-D178-57CD-7195D68AAF88}"/>
              </a:ext>
            </a:extLst>
          </p:cNvPr>
          <p:cNvSpPr txBox="1"/>
          <p:nvPr/>
        </p:nvSpPr>
        <p:spPr>
          <a:xfrm>
            <a:off x="6096000" y="260351"/>
            <a:ext cx="36703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000" dirty="0"/>
              <a:t>東北学院</a:t>
            </a:r>
            <a:r>
              <a:rPr lang="ja-JP" altLang="en-US" sz="2000" dirty="0"/>
              <a:t>（仙台）</a:t>
            </a:r>
            <a:endParaRPr kumimoji="1" lang="en-US" altLang="ja-JP" sz="2000" dirty="0"/>
          </a:p>
        </p:txBody>
      </p:sp>
      <p:sp>
        <p:nvSpPr>
          <p:cNvPr id="3" name="テキスト ボックス 2">
            <a:extLst>
              <a:ext uri="{FF2B5EF4-FFF2-40B4-BE49-F238E27FC236}">
                <a16:creationId xmlns:a16="http://schemas.microsoft.com/office/drawing/2014/main" id="{980B782C-51AD-5D89-5575-3BA42BCB8425}"/>
              </a:ext>
            </a:extLst>
          </p:cNvPr>
          <p:cNvSpPr txBox="1"/>
          <p:nvPr/>
        </p:nvSpPr>
        <p:spPr>
          <a:xfrm>
            <a:off x="6059089" y="1008833"/>
            <a:ext cx="6558914" cy="4995663"/>
          </a:xfrm>
          <a:prstGeom prst="rect">
            <a:avLst/>
          </a:prstGeom>
          <a:noFill/>
        </p:spPr>
        <p:txBody>
          <a:bodyPr wrap="square" rtlCol="0">
            <a:spAutoFit/>
          </a:bodyPr>
          <a:lstStyle/>
          <a:p>
            <a:pPr>
              <a:lnSpc>
                <a:spcPts val="2400"/>
              </a:lnSpc>
            </a:pPr>
            <a:r>
              <a:rPr kumimoji="1" lang="en-US" altLang="ja-JP" sz="1600" dirty="0"/>
              <a:t>1886</a:t>
            </a:r>
            <a:r>
              <a:rPr kumimoji="1" lang="ja-JP" altLang="en-US" sz="1600" dirty="0"/>
              <a:t>年　ドイツ改革派（長老派）ミッションが「仙台神学校設立」</a:t>
            </a:r>
            <a:endParaRPr kumimoji="1" lang="en-US" altLang="ja-JP" sz="1600" dirty="0"/>
          </a:p>
          <a:p>
            <a:pPr>
              <a:lnSpc>
                <a:spcPts val="2400"/>
              </a:lnSpc>
            </a:pPr>
            <a:r>
              <a:rPr kumimoji="1" lang="en-US" altLang="ja-JP" sz="1600" dirty="0"/>
              <a:t>1891</a:t>
            </a:r>
            <a:r>
              <a:rPr lang="ja-JP" altLang="en-US" sz="1600" dirty="0"/>
              <a:t>年　「東北学院」（</a:t>
            </a:r>
            <a:r>
              <a:rPr lang="en-US" altLang="ja-JP" sz="1600" dirty="0"/>
              <a:t>North Japan College</a:t>
            </a:r>
            <a:r>
              <a:rPr lang="ja-JP" altLang="en-US" sz="1600" dirty="0"/>
              <a:t>）に改称。</a:t>
            </a:r>
            <a:br>
              <a:rPr lang="en-US" altLang="ja-JP" sz="1600" dirty="0"/>
            </a:br>
            <a:r>
              <a:rPr lang="en-US" altLang="ja-JP" sz="1600" dirty="0"/>
              <a:t>	</a:t>
            </a:r>
            <a:r>
              <a:rPr lang="ja-JP" altLang="en-US" sz="1600" dirty="0"/>
              <a:t> 普通科中等教育着手。</a:t>
            </a:r>
            <a:endParaRPr lang="en-US" altLang="ja-JP" sz="1600" dirty="0"/>
          </a:p>
          <a:p>
            <a:pPr>
              <a:lnSpc>
                <a:spcPts val="2400"/>
              </a:lnSpc>
            </a:pPr>
            <a:r>
              <a:rPr kumimoji="1" lang="en-US" altLang="ja-JP" sz="1600" dirty="0"/>
              <a:t>1895</a:t>
            </a:r>
            <a:r>
              <a:rPr kumimoji="1" lang="ja-JP" altLang="en-US" sz="1600" dirty="0"/>
              <a:t>年　普通科</a:t>
            </a:r>
            <a:r>
              <a:rPr kumimoji="1" lang="en-US" altLang="ja-JP" sz="1600" dirty="0"/>
              <a:t>5</a:t>
            </a:r>
            <a:r>
              <a:rPr kumimoji="1" lang="ja-JP" altLang="en-US" sz="1600" dirty="0"/>
              <a:t>年の上に、専修部（文・理）</a:t>
            </a:r>
            <a:r>
              <a:rPr kumimoji="1" lang="en-US" altLang="ja-JP" sz="1600" dirty="0"/>
              <a:t>2</a:t>
            </a:r>
            <a:r>
              <a:rPr kumimoji="1" lang="ja-JP" altLang="en-US" sz="1600" dirty="0"/>
              <a:t>年</a:t>
            </a:r>
            <a:endParaRPr kumimoji="1" lang="en-US" altLang="ja-JP" sz="1600" dirty="0"/>
          </a:p>
          <a:p>
            <a:pPr>
              <a:lnSpc>
                <a:spcPts val="2400"/>
              </a:lnSpc>
            </a:pPr>
            <a:endParaRPr kumimoji="1" lang="en-US" altLang="ja-JP" sz="1600" dirty="0"/>
          </a:p>
          <a:p>
            <a:pPr>
              <a:lnSpc>
                <a:spcPts val="2400"/>
              </a:lnSpc>
            </a:pPr>
            <a:r>
              <a:rPr kumimoji="1" lang="en-US" altLang="ja-JP" sz="1600" dirty="0">
                <a:highlight>
                  <a:srgbClr val="FFFF00"/>
                </a:highlight>
              </a:rPr>
              <a:t>1904</a:t>
            </a:r>
            <a:r>
              <a:rPr kumimoji="1" lang="ja-JP" altLang="en-US" sz="1600" dirty="0">
                <a:highlight>
                  <a:srgbClr val="FFFF00"/>
                </a:highlight>
              </a:rPr>
              <a:t>年　専門学校齢による専門科（文・神）設置。</a:t>
            </a:r>
            <a:br>
              <a:rPr kumimoji="1" lang="en-US" altLang="ja-JP" sz="1600" dirty="0"/>
            </a:br>
            <a:endParaRPr kumimoji="1" lang="en-US" altLang="ja-JP" sz="1600" dirty="0"/>
          </a:p>
          <a:p>
            <a:pPr>
              <a:lnSpc>
                <a:spcPts val="2400"/>
              </a:lnSpc>
            </a:pPr>
            <a:r>
              <a:rPr kumimoji="1" lang="en-US" altLang="ja-JP" sz="1600" dirty="0"/>
              <a:t>1918</a:t>
            </a:r>
            <a:r>
              <a:rPr kumimoji="1" lang="ja-JP" altLang="en-US" sz="1600" dirty="0"/>
              <a:t>年　専門部改組。神・文・師範・商科。</a:t>
            </a:r>
            <a:r>
              <a:rPr lang="ja-JP" altLang="en-US" sz="1600" dirty="0"/>
              <a:t>。</a:t>
            </a:r>
            <a:endParaRPr lang="en-US" altLang="ja-JP" sz="1600" dirty="0"/>
          </a:p>
          <a:p>
            <a:pPr>
              <a:lnSpc>
                <a:spcPts val="2400"/>
              </a:lnSpc>
            </a:pPr>
            <a:endParaRPr lang="en-US" altLang="ja-JP" sz="1600" dirty="0"/>
          </a:p>
          <a:p>
            <a:pPr>
              <a:lnSpc>
                <a:spcPts val="2400"/>
              </a:lnSpc>
            </a:pPr>
            <a:endParaRPr kumimoji="1" lang="en-US" altLang="ja-JP" sz="1600" dirty="0"/>
          </a:p>
          <a:p>
            <a:pPr>
              <a:lnSpc>
                <a:spcPts val="2400"/>
              </a:lnSpc>
            </a:pPr>
            <a:endParaRPr kumimoji="1" lang="en-US" altLang="ja-JP" sz="1600" dirty="0"/>
          </a:p>
          <a:p>
            <a:pPr>
              <a:lnSpc>
                <a:spcPts val="2400"/>
              </a:lnSpc>
            </a:pPr>
            <a:endParaRPr kumimoji="1" lang="en-US" altLang="ja-JP" sz="1600" dirty="0"/>
          </a:p>
          <a:p>
            <a:pPr>
              <a:lnSpc>
                <a:spcPts val="2400"/>
              </a:lnSpc>
            </a:pPr>
            <a:r>
              <a:rPr kumimoji="1" lang="en-US" altLang="ja-JP" sz="1600" dirty="0">
                <a:highlight>
                  <a:srgbClr val="FFFF00"/>
                </a:highlight>
              </a:rPr>
              <a:t>1928</a:t>
            </a:r>
            <a:r>
              <a:rPr kumimoji="1" lang="ja-JP" altLang="en-US" sz="1600" dirty="0">
                <a:highlight>
                  <a:srgbClr val="FFFF00"/>
                </a:highlight>
              </a:rPr>
              <a:t>年　専門部を</a:t>
            </a:r>
            <a:r>
              <a:rPr kumimoji="1" lang="en-US" altLang="ja-JP" sz="1600" dirty="0">
                <a:highlight>
                  <a:srgbClr val="FFFF00"/>
                </a:highlight>
              </a:rPr>
              <a:t>4</a:t>
            </a:r>
            <a:r>
              <a:rPr kumimoji="1" lang="ja-JP" altLang="en-US" sz="1600" dirty="0">
                <a:highlight>
                  <a:srgbClr val="FFFF00"/>
                </a:highlight>
              </a:rPr>
              <a:t>年制とする。翌年、「高等部</a:t>
            </a:r>
            <a:r>
              <a:rPr kumimoji="1" lang="ja-JP" altLang="en-US" sz="1600" dirty="0"/>
              <a:t>」に改称。</a:t>
            </a:r>
            <a:endParaRPr kumimoji="1" lang="en-US" altLang="ja-JP" sz="1600" dirty="0"/>
          </a:p>
          <a:p>
            <a:pPr>
              <a:lnSpc>
                <a:spcPts val="2400"/>
              </a:lnSpc>
            </a:pPr>
            <a:r>
              <a:rPr kumimoji="1" lang="en-US" altLang="ja-JP" sz="1600" dirty="0"/>
              <a:t>1937</a:t>
            </a:r>
            <a:r>
              <a:rPr kumimoji="1" lang="ja-JP" altLang="en-US" sz="1600" dirty="0"/>
              <a:t>年　神学部廃止。日本神学校に合同。</a:t>
            </a:r>
            <a:endParaRPr kumimoji="1" lang="en-US" altLang="ja-JP" sz="1600" dirty="0"/>
          </a:p>
          <a:p>
            <a:pPr>
              <a:lnSpc>
                <a:spcPts val="2400"/>
              </a:lnSpc>
            </a:pPr>
            <a:r>
              <a:rPr lang="en-US" altLang="ja-JP" sz="1600" dirty="0"/>
              <a:t>1944</a:t>
            </a:r>
            <a:r>
              <a:rPr lang="ja-JP" altLang="en-US" sz="1600" dirty="0"/>
              <a:t>年　航空工業専門学校に改組。</a:t>
            </a:r>
            <a:endParaRPr lang="en-US" altLang="ja-JP" sz="1600" dirty="0"/>
          </a:p>
          <a:p>
            <a:pPr>
              <a:lnSpc>
                <a:spcPts val="2400"/>
              </a:lnSpc>
            </a:pPr>
            <a:r>
              <a:rPr lang="en-US" altLang="ja-JP" sz="1600" dirty="0"/>
              <a:t>1949</a:t>
            </a:r>
            <a:r>
              <a:rPr lang="ja-JP" altLang="en-US" sz="1600" dirty="0"/>
              <a:t>年　新制大学に昇格。</a:t>
            </a:r>
            <a:endParaRPr kumimoji="1" lang="en-US" altLang="ja-JP" sz="1600" dirty="0"/>
          </a:p>
        </p:txBody>
      </p:sp>
      <p:sp>
        <p:nvSpPr>
          <p:cNvPr id="7" name="テキスト ボックス 6">
            <a:extLst>
              <a:ext uri="{FF2B5EF4-FFF2-40B4-BE49-F238E27FC236}">
                <a16:creationId xmlns:a16="http://schemas.microsoft.com/office/drawing/2014/main" id="{E5599D9B-176D-FE08-3614-8C0AB0E230D7}"/>
              </a:ext>
            </a:extLst>
          </p:cNvPr>
          <p:cNvSpPr txBox="1"/>
          <p:nvPr/>
        </p:nvSpPr>
        <p:spPr>
          <a:xfrm>
            <a:off x="424835" y="2323274"/>
            <a:ext cx="6010910" cy="4074320"/>
          </a:xfrm>
          <a:prstGeom prst="rect">
            <a:avLst/>
          </a:prstGeom>
          <a:noFill/>
        </p:spPr>
        <p:txBody>
          <a:bodyPr wrap="square" rtlCol="0">
            <a:spAutoFit/>
          </a:bodyPr>
          <a:lstStyle/>
          <a:p>
            <a:pPr>
              <a:lnSpc>
                <a:spcPts val="2400"/>
              </a:lnSpc>
            </a:pPr>
            <a:r>
              <a:rPr kumimoji="1" lang="en-US" altLang="ja-JP" sz="1600" dirty="0"/>
              <a:t>1897</a:t>
            </a:r>
            <a:r>
              <a:rPr kumimoji="1" lang="ja-JP" altLang="en-US" sz="1600" dirty="0"/>
              <a:t>年　北長老派ミッションが平壌に初等教育の私塾</a:t>
            </a:r>
            <a:endParaRPr lang="en-US" altLang="ja-JP" sz="1600" dirty="0"/>
          </a:p>
          <a:p>
            <a:pPr>
              <a:lnSpc>
                <a:spcPts val="2400"/>
              </a:lnSpc>
            </a:pPr>
            <a:r>
              <a:rPr kumimoji="1" lang="en-US" altLang="ja-JP" sz="1600" dirty="0"/>
              <a:t>1901</a:t>
            </a:r>
            <a:r>
              <a:rPr kumimoji="1" lang="ja-JP" altLang="en-US" sz="1600" dirty="0"/>
              <a:t>年　「崇実学堂」として中等教育にも着手。</a:t>
            </a:r>
            <a:br>
              <a:rPr kumimoji="1" lang="en-US" altLang="ja-JP" sz="1600" dirty="0"/>
            </a:br>
            <a:r>
              <a:rPr kumimoji="1" lang="en-US" altLang="ja-JP" sz="1600" dirty="0"/>
              <a:t>1905</a:t>
            </a:r>
            <a:r>
              <a:rPr kumimoji="1" lang="ja-JP" altLang="en-US" sz="1600" dirty="0"/>
              <a:t>年　</a:t>
            </a:r>
            <a:r>
              <a:rPr lang="ja-JP" altLang="en-US" sz="1600" dirty="0"/>
              <a:t>メソジスト大学が経営参加（</a:t>
            </a:r>
            <a:r>
              <a:rPr lang="en-US" altLang="ja-JP" sz="1600" dirty="0"/>
              <a:t>1914</a:t>
            </a:r>
            <a:r>
              <a:rPr lang="ja-JP" altLang="en-US" sz="1600" dirty="0"/>
              <a:t>　離脱）。</a:t>
            </a:r>
            <a:br>
              <a:rPr lang="en-US" altLang="ja-JP" sz="1600" dirty="0"/>
            </a:br>
            <a:r>
              <a:rPr lang="en-US" altLang="ja-JP" sz="1600" dirty="0"/>
              <a:t>	</a:t>
            </a:r>
            <a:r>
              <a:rPr lang="ja-JP" altLang="en-US" sz="1600" dirty="0"/>
              <a:t>「</a:t>
            </a:r>
            <a:r>
              <a:rPr lang="en-US" altLang="ja-JP" sz="1600" dirty="0"/>
              <a:t>Union Christian College</a:t>
            </a:r>
            <a:r>
              <a:rPr lang="ja-JP" altLang="en-US" sz="1600" dirty="0"/>
              <a:t>」「大学」を自称。</a:t>
            </a:r>
            <a:endParaRPr lang="en-US" altLang="ja-JP" sz="1600" dirty="0"/>
          </a:p>
          <a:p>
            <a:pPr>
              <a:lnSpc>
                <a:spcPts val="2400"/>
              </a:lnSpc>
            </a:pPr>
            <a:r>
              <a:rPr kumimoji="1" lang="en-US" altLang="ja-JP" sz="1600" dirty="0"/>
              <a:t>1912</a:t>
            </a:r>
            <a:r>
              <a:rPr kumimoji="1" lang="ja-JP" altLang="en-US" sz="1600" dirty="0"/>
              <a:t>年　朝鮮総督府も「大学」名称容認。</a:t>
            </a:r>
            <a:br>
              <a:rPr kumimoji="1" lang="en-US" altLang="ja-JP" sz="1600" dirty="0"/>
            </a:br>
            <a:r>
              <a:rPr kumimoji="1" lang="en-US" altLang="ja-JP" sz="1600" dirty="0"/>
              <a:t>	</a:t>
            </a:r>
            <a:r>
              <a:rPr kumimoji="1" lang="ja-JP" altLang="en-US" sz="1600" dirty="0"/>
              <a:t>「</a:t>
            </a:r>
            <a:r>
              <a:rPr kumimoji="1" lang="en-US" altLang="ja-JP" sz="1600" dirty="0"/>
              <a:t>105</a:t>
            </a:r>
            <a:r>
              <a:rPr kumimoji="1" lang="ja-JP" altLang="en-US" sz="1600" dirty="0"/>
              <a:t>人事件」で逮捕者多数。</a:t>
            </a:r>
            <a:endParaRPr kumimoji="1" lang="en-US" altLang="ja-JP" sz="1600" dirty="0"/>
          </a:p>
          <a:p>
            <a:pPr>
              <a:lnSpc>
                <a:spcPts val="2400"/>
              </a:lnSpc>
            </a:pPr>
            <a:r>
              <a:rPr kumimoji="1" lang="en-US" altLang="ja-JP" sz="1600" dirty="0"/>
              <a:t>1919</a:t>
            </a:r>
            <a:r>
              <a:rPr kumimoji="1" lang="ja-JP" altLang="en-US" sz="1600" dirty="0"/>
              <a:t>年　</a:t>
            </a:r>
            <a:r>
              <a:rPr kumimoji="1" lang="en-US" altLang="ja-JP" sz="1600" dirty="0"/>
              <a:t>3</a:t>
            </a:r>
            <a:r>
              <a:rPr kumimoji="1" lang="ja-JP" altLang="en-US" sz="1600" dirty="0"/>
              <a:t>・</a:t>
            </a:r>
            <a:r>
              <a:rPr kumimoji="1" lang="en-US" altLang="ja-JP" sz="1600" dirty="0"/>
              <a:t>1</a:t>
            </a:r>
            <a:r>
              <a:rPr kumimoji="1" lang="ja-JP" altLang="en-US" sz="1600" dirty="0"/>
              <a:t>運動で学生多数逮捕者多数。</a:t>
            </a:r>
            <a:endParaRPr kumimoji="1" lang="en-US" altLang="ja-JP" sz="1600" dirty="0"/>
          </a:p>
          <a:p>
            <a:pPr>
              <a:lnSpc>
                <a:spcPts val="2400"/>
              </a:lnSpc>
            </a:pPr>
            <a:r>
              <a:rPr lang="en-US" altLang="ja-JP" sz="1600" dirty="0">
                <a:highlight>
                  <a:srgbClr val="FFFF00"/>
                </a:highlight>
              </a:rPr>
              <a:t>1925</a:t>
            </a:r>
            <a:r>
              <a:rPr lang="ja-JP" altLang="en-US" sz="1600" dirty="0">
                <a:highlight>
                  <a:srgbClr val="FFFF00"/>
                </a:highlight>
              </a:rPr>
              <a:t>年　総督府により、「専門学校（文科）」認可。</a:t>
            </a:r>
            <a:endParaRPr lang="en-US" altLang="ja-JP" sz="1600" dirty="0">
              <a:highlight>
                <a:srgbClr val="FFFF00"/>
              </a:highlight>
            </a:endParaRPr>
          </a:p>
          <a:p>
            <a:pPr>
              <a:lnSpc>
                <a:spcPts val="2400"/>
              </a:lnSpc>
            </a:pPr>
            <a:r>
              <a:rPr kumimoji="1" lang="en-US" altLang="ja-JP" sz="1600" dirty="0"/>
              <a:t>1931</a:t>
            </a:r>
            <a:r>
              <a:rPr kumimoji="1" lang="ja-JP" altLang="en-US" sz="1600" dirty="0"/>
              <a:t>年　総督府により「農科」設置認可。</a:t>
            </a:r>
            <a:endParaRPr kumimoji="1" lang="en-US" altLang="ja-JP" sz="1600" dirty="0"/>
          </a:p>
          <a:p>
            <a:pPr>
              <a:lnSpc>
                <a:spcPts val="2400"/>
              </a:lnSpc>
            </a:pPr>
            <a:r>
              <a:rPr kumimoji="1" lang="en-US" altLang="ja-JP" sz="1600" dirty="0"/>
              <a:t>1938</a:t>
            </a:r>
            <a:r>
              <a:rPr kumimoji="1" lang="ja-JP" altLang="en-US" sz="1600" dirty="0"/>
              <a:t>年　神社参拝問題で廃校。</a:t>
            </a:r>
            <a:endParaRPr kumimoji="1" lang="en-US" altLang="ja-JP" sz="1600" dirty="0"/>
          </a:p>
          <a:p>
            <a:pPr>
              <a:lnSpc>
                <a:spcPts val="2400"/>
              </a:lnSpc>
            </a:pPr>
            <a:endParaRPr lang="en-US" altLang="ja-JP" sz="1600" dirty="0"/>
          </a:p>
          <a:p>
            <a:pPr>
              <a:lnSpc>
                <a:spcPts val="2400"/>
              </a:lnSpc>
            </a:pPr>
            <a:r>
              <a:rPr lang="en-US" altLang="ja-JP" sz="1600" dirty="0"/>
              <a:t>1954</a:t>
            </a:r>
            <a:r>
              <a:rPr lang="ja-JP" altLang="en-US" sz="1600" dirty="0"/>
              <a:t>年　ソウルにて再建。</a:t>
            </a:r>
            <a:endParaRPr kumimoji="1" lang="en-US" altLang="ja-JP" sz="1600" dirty="0"/>
          </a:p>
          <a:p>
            <a:pPr>
              <a:lnSpc>
                <a:spcPts val="2400"/>
              </a:lnSpc>
            </a:pPr>
            <a:endParaRPr kumimoji="1" lang="en-US" altLang="ja-JP" sz="1600" dirty="0"/>
          </a:p>
        </p:txBody>
      </p:sp>
      <p:sp>
        <p:nvSpPr>
          <p:cNvPr id="8" name="テキスト ボックス 7">
            <a:extLst>
              <a:ext uri="{FF2B5EF4-FFF2-40B4-BE49-F238E27FC236}">
                <a16:creationId xmlns:a16="http://schemas.microsoft.com/office/drawing/2014/main" id="{F6838E4F-7D21-95D3-94E7-F0887C877A83}"/>
              </a:ext>
            </a:extLst>
          </p:cNvPr>
          <p:cNvSpPr txBox="1"/>
          <p:nvPr/>
        </p:nvSpPr>
        <p:spPr>
          <a:xfrm>
            <a:off x="633730" y="248249"/>
            <a:ext cx="36703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000" dirty="0"/>
              <a:t>崇実専門学校</a:t>
            </a:r>
            <a:r>
              <a:rPr lang="ja-JP" altLang="en-US" sz="2000" dirty="0"/>
              <a:t>（平壌）</a:t>
            </a:r>
            <a:endParaRPr kumimoji="1" lang="en-US" altLang="ja-JP" sz="2000" dirty="0"/>
          </a:p>
        </p:txBody>
      </p:sp>
    </p:spTree>
    <p:extLst>
      <p:ext uri="{BB962C8B-B14F-4D97-AF65-F5344CB8AC3E}">
        <p14:creationId xmlns:p14="http://schemas.microsoft.com/office/powerpoint/2010/main" val="105360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43627EE-A556-E06E-04C3-0366F42CBA00}"/>
              </a:ext>
            </a:extLst>
          </p:cNvPr>
          <p:cNvSpPr txBox="1"/>
          <p:nvPr/>
        </p:nvSpPr>
        <p:spPr>
          <a:xfrm>
            <a:off x="633730" y="248249"/>
            <a:ext cx="471932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東北学院への崇実留学生</a:t>
            </a:r>
            <a:endParaRPr kumimoji="1" lang="en-US" altLang="ja-JP" sz="2400" dirty="0"/>
          </a:p>
        </p:txBody>
      </p:sp>
      <p:pic>
        <p:nvPicPr>
          <p:cNvPr id="3" name="図 2">
            <a:extLst>
              <a:ext uri="{FF2B5EF4-FFF2-40B4-BE49-F238E27FC236}">
                <a16:creationId xmlns:a16="http://schemas.microsoft.com/office/drawing/2014/main" id="{8B387602-6B1F-1C97-78E0-38AA0CE61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880" y="597760"/>
            <a:ext cx="10196195" cy="4753988"/>
          </a:xfrm>
          <a:prstGeom prst="rect">
            <a:avLst/>
          </a:prstGeom>
          <a:noFill/>
          <a:ln>
            <a:noFill/>
          </a:ln>
        </p:spPr>
      </p:pic>
      <p:sp>
        <p:nvSpPr>
          <p:cNvPr id="6" name="テキスト ボックス 5">
            <a:extLst>
              <a:ext uri="{FF2B5EF4-FFF2-40B4-BE49-F238E27FC236}">
                <a16:creationId xmlns:a16="http://schemas.microsoft.com/office/drawing/2014/main" id="{47D236F3-137E-1F5E-6535-29C880403C6F}"/>
              </a:ext>
            </a:extLst>
          </p:cNvPr>
          <p:cNvSpPr txBox="1"/>
          <p:nvPr/>
        </p:nvSpPr>
        <p:spPr>
          <a:xfrm>
            <a:off x="1181100" y="5353631"/>
            <a:ext cx="8343900" cy="695255"/>
          </a:xfrm>
          <a:prstGeom prst="rect">
            <a:avLst/>
          </a:prstGeom>
          <a:noFill/>
        </p:spPr>
        <p:txBody>
          <a:bodyPr wrap="square">
            <a:spAutoFit/>
          </a:bodyPr>
          <a:lstStyle/>
          <a:p>
            <a:pPr>
              <a:lnSpc>
                <a:spcPts val="2400"/>
              </a:lnSpc>
            </a:pPr>
            <a:r>
              <a:rPr lang="ja-JP" altLang="en-US" sz="1800" b="1" dirty="0"/>
              <a:t>＊</a:t>
            </a:r>
            <a:r>
              <a:rPr lang="en-US" altLang="ja-JP" sz="1800" b="1" dirty="0"/>
              <a:t>1910</a:t>
            </a:r>
            <a:r>
              <a:rPr lang="ja-JP" altLang="en-US" sz="1800" b="1" dirty="0"/>
              <a:t>年代まで専門部での朝鮮人受入れはゼロ（神学部のみ</a:t>
            </a:r>
            <a:r>
              <a:rPr lang="en-US" altLang="ja-JP" sz="1800" b="1" dirty="0"/>
              <a:t>1</a:t>
            </a:r>
            <a:r>
              <a:rPr lang="ja-JP" altLang="en-US" sz="1800" b="1" dirty="0"/>
              <a:t>名）</a:t>
            </a:r>
            <a:endParaRPr lang="en-US" altLang="ja-JP" sz="1800" b="1" dirty="0"/>
          </a:p>
          <a:p>
            <a:pPr>
              <a:lnSpc>
                <a:spcPts val="2400"/>
              </a:lnSpc>
            </a:pPr>
            <a:r>
              <a:rPr lang="ja-JP" altLang="en-US" sz="1800" b="1" dirty="0"/>
              <a:t>＊</a:t>
            </a:r>
            <a:r>
              <a:rPr lang="en-US" altLang="ja-JP" sz="1800" b="1" dirty="0"/>
              <a:t>1925</a:t>
            </a:r>
            <a:r>
              <a:rPr lang="ja-JP" altLang="en-US" sz="1800" b="1" dirty="0"/>
              <a:t>年に同時に</a:t>
            </a:r>
            <a:r>
              <a:rPr lang="en-US" altLang="ja-JP" b="1" dirty="0"/>
              <a:t>2</a:t>
            </a:r>
            <a:r>
              <a:rPr lang="ja-JP" altLang="en-US" b="1" dirty="0"/>
              <a:t>日の崇実からの入学（転入）は異例。</a:t>
            </a:r>
            <a:endParaRPr kumimoji="1" lang="en-US" altLang="ja-JP" sz="1800" b="1" dirty="0"/>
          </a:p>
        </p:txBody>
      </p:sp>
    </p:spTree>
    <p:extLst>
      <p:ext uri="{BB962C8B-B14F-4D97-AF65-F5344CB8AC3E}">
        <p14:creationId xmlns:p14="http://schemas.microsoft.com/office/powerpoint/2010/main" val="321497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7FC778D6-55C0-8D50-E051-24A8CBF8EDE5}"/>
              </a:ext>
            </a:extLst>
          </p:cNvPr>
          <p:cNvGraphicFramePr>
            <a:graphicFrameLocks noGrp="1"/>
          </p:cNvGraphicFramePr>
          <p:nvPr>
            <p:extLst>
              <p:ext uri="{D42A27DB-BD31-4B8C-83A1-F6EECF244321}">
                <p14:modId xmlns:p14="http://schemas.microsoft.com/office/powerpoint/2010/main" val="3975040462"/>
              </p:ext>
            </p:extLst>
          </p:nvPr>
        </p:nvGraphicFramePr>
        <p:xfrm>
          <a:off x="828763" y="625033"/>
          <a:ext cx="10846566" cy="5024830"/>
        </p:xfrm>
        <a:graphic>
          <a:graphicData uri="http://schemas.openxmlformats.org/drawingml/2006/table">
            <a:tbl>
              <a:tblPr>
                <a:tableStyleId>{5C22544A-7EE6-4342-B048-85BDC9FD1C3A}</a:tableStyleId>
              </a:tblPr>
              <a:tblGrid>
                <a:gridCol w="5799312">
                  <a:extLst>
                    <a:ext uri="{9D8B030D-6E8A-4147-A177-3AD203B41FA5}">
                      <a16:colId xmlns:a16="http://schemas.microsoft.com/office/drawing/2014/main" val="395749624"/>
                    </a:ext>
                  </a:extLst>
                </a:gridCol>
                <a:gridCol w="1947227">
                  <a:extLst>
                    <a:ext uri="{9D8B030D-6E8A-4147-A177-3AD203B41FA5}">
                      <a16:colId xmlns:a16="http://schemas.microsoft.com/office/drawing/2014/main" val="1829128608"/>
                    </a:ext>
                  </a:extLst>
                </a:gridCol>
                <a:gridCol w="1363825">
                  <a:extLst>
                    <a:ext uri="{9D8B030D-6E8A-4147-A177-3AD203B41FA5}">
                      <a16:colId xmlns:a16="http://schemas.microsoft.com/office/drawing/2014/main" val="1742946287"/>
                    </a:ext>
                  </a:extLst>
                </a:gridCol>
                <a:gridCol w="1736202">
                  <a:extLst>
                    <a:ext uri="{9D8B030D-6E8A-4147-A177-3AD203B41FA5}">
                      <a16:colId xmlns:a16="http://schemas.microsoft.com/office/drawing/2014/main" val="2050415061"/>
                    </a:ext>
                  </a:extLst>
                </a:gridCol>
              </a:tblGrid>
              <a:tr h="0">
                <a:tc>
                  <a:txBody>
                    <a:bodyPr/>
                    <a:lstStyle/>
                    <a:p>
                      <a:pPr algn="l" fontAlgn="ctr"/>
                      <a:r>
                        <a:rPr lang="ja-JP" altLang="en-US" sz="2000" u="none" strike="noStrike" dirty="0">
                          <a:effectLst/>
                          <a:latin typeface="+mn-ea"/>
                          <a:ea typeface="+mn-ea"/>
                        </a:rPr>
                        <a:t>学校名　</a:t>
                      </a:r>
                      <a:r>
                        <a:rPr lang="en-US" altLang="ja-JP" sz="2000" u="none" strike="noStrike" dirty="0">
                          <a:effectLst/>
                          <a:latin typeface="+mn-ea"/>
                          <a:ea typeface="+mn-ea"/>
                        </a:rPr>
                        <a:t>School Names</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ja-JP" altLang="en-US" sz="2000" u="none" strike="noStrike" dirty="0">
                          <a:effectLst/>
                          <a:latin typeface="+mn-ea"/>
                          <a:ea typeface="+mn-ea"/>
                        </a:rPr>
                        <a:t>所在地</a:t>
                      </a:r>
                      <a:br>
                        <a:rPr lang="en-US" altLang="ja-JP" sz="2000" u="none" strike="noStrike" dirty="0">
                          <a:effectLst/>
                          <a:latin typeface="+mn-ea"/>
                          <a:ea typeface="+mn-ea"/>
                        </a:rPr>
                      </a:br>
                      <a:r>
                        <a:rPr lang="en-US" altLang="ja-JP" sz="2000" u="none" strike="noStrike" dirty="0">
                          <a:effectLst/>
                          <a:latin typeface="+mn-ea"/>
                          <a:ea typeface="+mn-ea"/>
                        </a:rPr>
                        <a:t>Location</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ja-JP" altLang="en-US" sz="2000" u="none" strike="noStrike" dirty="0">
                          <a:effectLst/>
                          <a:latin typeface="+mn-ea"/>
                          <a:ea typeface="+mn-ea"/>
                        </a:rPr>
                        <a:t>設立年度</a:t>
                      </a:r>
                      <a:br>
                        <a:rPr lang="en-US" altLang="ja-JP" sz="2000" u="none" strike="noStrike" dirty="0">
                          <a:effectLst/>
                          <a:latin typeface="+mn-ea"/>
                          <a:ea typeface="+mn-ea"/>
                        </a:rPr>
                      </a:br>
                      <a:r>
                        <a:rPr lang="en-US" altLang="ja-JP" sz="2000" u="none" strike="noStrike" dirty="0">
                          <a:effectLst/>
                          <a:latin typeface="+mn-ea"/>
                          <a:ea typeface="+mn-ea"/>
                        </a:rPr>
                        <a:t>Official Year of Est.</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ja-JP" altLang="en-US" sz="2000" u="none" strike="noStrike" dirty="0">
                          <a:effectLst/>
                          <a:latin typeface="+mn-ea"/>
                          <a:ea typeface="+mn-ea"/>
                        </a:rPr>
                        <a:t>管轄宣教部</a:t>
                      </a:r>
                      <a:br>
                        <a:rPr lang="en-US" altLang="ja-JP" sz="2000" u="none" strike="noStrike" dirty="0">
                          <a:effectLst/>
                          <a:latin typeface="+mn-ea"/>
                          <a:ea typeface="+mn-ea"/>
                        </a:rPr>
                      </a:br>
                      <a:r>
                        <a:rPr lang="en-US" altLang="ja-JP" sz="2000" u="none" strike="noStrike" dirty="0">
                          <a:effectLst/>
                          <a:latin typeface="+mn-ea"/>
                          <a:ea typeface="+mn-ea"/>
                        </a:rPr>
                        <a:t>Mission</a:t>
                      </a:r>
                    </a:p>
                  </a:txBody>
                  <a:tcPr marL="7620" marR="7620" marT="7620" marB="0" anchor="ctr"/>
                </a:tc>
                <a:extLst>
                  <a:ext uri="{0D108BD9-81ED-4DB2-BD59-A6C34878D82A}">
                    <a16:rowId xmlns:a16="http://schemas.microsoft.com/office/drawing/2014/main" val="2746408788"/>
                  </a:ext>
                </a:extLst>
              </a:tr>
              <a:tr h="351195">
                <a:tc>
                  <a:txBody>
                    <a:bodyPr/>
                    <a:lstStyle/>
                    <a:p>
                      <a:pPr algn="l" fontAlgn="ctr"/>
                      <a:r>
                        <a:rPr lang="ja-JP" altLang="en-US" sz="2000" b="1" u="none" strike="noStrike" dirty="0">
                          <a:effectLst/>
                          <a:latin typeface="+mn-ea"/>
                          <a:ea typeface="+mn-ea"/>
                        </a:rPr>
                        <a:t>私立高等普通学校　</a:t>
                      </a:r>
                      <a:r>
                        <a:rPr lang="en-US" altLang="ja-JP" sz="2000" b="1" u="none" strike="noStrike" dirty="0">
                          <a:effectLst/>
                          <a:latin typeface="+mn-ea"/>
                          <a:ea typeface="+mn-ea"/>
                        </a:rPr>
                        <a:t>Registered</a:t>
                      </a:r>
                      <a:r>
                        <a:rPr lang="ja-JP" altLang="en-US" sz="2000" b="1" u="none" strike="noStrike" dirty="0">
                          <a:effectLst/>
                          <a:latin typeface="+mn-ea"/>
                          <a:ea typeface="+mn-ea"/>
                        </a:rPr>
                        <a:t> </a:t>
                      </a:r>
                      <a:r>
                        <a:rPr lang="en-US" altLang="ja-JP" sz="2000" b="1" u="none" strike="noStrike" dirty="0">
                          <a:effectLst/>
                          <a:latin typeface="+mn-ea"/>
                          <a:ea typeface="+mn-ea"/>
                        </a:rPr>
                        <a:t>Private H. C. </a:t>
                      </a:r>
                      <a:endParaRPr lang="zh-CN"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en-US" altLang="ja-JP" sz="20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2360691081"/>
                  </a:ext>
                </a:extLst>
              </a:tr>
              <a:tr h="332738">
                <a:tc>
                  <a:txBody>
                    <a:bodyPr/>
                    <a:lstStyle/>
                    <a:p>
                      <a:pPr algn="l" fontAlgn="ctr"/>
                      <a:r>
                        <a:rPr lang="ja-JP" altLang="en-US" sz="2000" u="none" strike="noStrike" dirty="0">
                          <a:effectLst/>
                          <a:latin typeface="+mn-ea"/>
                          <a:ea typeface="+mn-ea"/>
                        </a:rPr>
                        <a:t>培材高等普通学校 </a:t>
                      </a:r>
                      <a:r>
                        <a:rPr lang="en-US" altLang="ja-JP" sz="2000" u="none" strike="noStrike" dirty="0">
                          <a:effectLst/>
                          <a:latin typeface="+mn-ea"/>
                          <a:ea typeface="+mn-ea"/>
                        </a:rPr>
                        <a:t>Pai Chai</a:t>
                      </a:r>
                      <a:r>
                        <a:rPr lang="ja-JP" altLang="en-US" sz="2000" u="none" strike="noStrike" dirty="0">
                          <a:effectLst/>
                          <a:latin typeface="+mn-ea"/>
                          <a:ea typeface="+mn-ea"/>
                        </a:rPr>
                        <a:t>　（</a:t>
                      </a:r>
                      <a:r>
                        <a:rPr lang="en-US" altLang="ja-JP" sz="2000" u="none" strike="noStrike" dirty="0">
                          <a:effectLst/>
                          <a:latin typeface="+mn-ea"/>
                          <a:ea typeface="+mn-ea"/>
                        </a:rPr>
                        <a:t>Seoul</a:t>
                      </a:r>
                      <a:r>
                        <a:rPr lang="ja-JP" altLang="en-US" sz="2000" u="none" strike="noStrike" dirty="0">
                          <a:effectLst/>
                          <a:latin typeface="+mn-ea"/>
                          <a:ea typeface="+mn-ea"/>
                        </a:rPr>
                        <a:t>）</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ja-JP" altLang="en-US" sz="2000" u="none" strike="noStrike" dirty="0">
                          <a:effectLst/>
                          <a:latin typeface="+mn-ea"/>
                          <a:ea typeface="+mn-ea"/>
                        </a:rPr>
                        <a:t>京城 </a:t>
                      </a:r>
                      <a:r>
                        <a:rPr lang="en-US" altLang="ja-JP" sz="2000" u="none" strike="noStrike" dirty="0">
                          <a:effectLst/>
                          <a:latin typeface="+mn-ea"/>
                          <a:ea typeface="+mn-ea"/>
                        </a:rPr>
                        <a:t>Seoul </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2000" u="none" strike="noStrike" dirty="0">
                          <a:effectLst/>
                          <a:latin typeface="+mn-ea"/>
                          <a:ea typeface="+mn-ea"/>
                        </a:rPr>
                        <a:t>1916</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2000" b="0" i="0" u="none" strike="noStrike" dirty="0">
                          <a:solidFill>
                            <a:srgbClr val="000000"/>
                          </a:solidFill>
                          <a:effectLst/>
                          <a:latin typeface="+mn-ea"/>
                          <a:ea typeface="+mn-ea"/>
                        </a:rPr>
                        <a:t>Methodist N</a:t>
                      </a:r>
                    </a:p>
                  </a:txBody>
                  <a:tcPr marL="7620" marR="7620" marT="7620" marB="0" anchor="ctr"/>
                </a:tc>
                <a:extLst>
                  <a:ext uri="{0D108BD9-81ED-4DB2-BD59-A6C34878D82A}">
                    <a16:rowId xmlns:a16="http://schemas.microsoft.com/office/drawing/2014/main" val="2937500810"/>
                  </a:ext>
                </a:extLst>
              </a:tr>
              <a:tr h="331461">
                <a:tc>
                  <a:txBody>
                    <a:bodyPr/>
                    <a:lstStyle/>
                    <a:p>
                      <a:pPr algn="l" fontAlgn="ctr"/>
                      <a:r>
                        <a:rPr lang="ja-JP" altLang="en-US" sz="2000" b="0" i="0" u="none" strike="noStrike" dirty="0">
                          <a:solidFill>
                            <a:srgbClr val="000000"/>
                          </a:solidFill>
                          <a:effectLst/>
                          <a:latin typeface="+mn-ea"/>
                          <a:ea typeface="+mn-ea"/>
                        </a:rPr>
                        <a:t>松都高等普通学校 </a:t>
                      </a:r>
                      <a:r>
                        <a:rPr lang="en-US" altLang="ja-JP" sz="2000" b="0" i="0" u="none" strike="noStrike" dirty="0">
                          <a:solidFill>
                            <a:srgbClr val="000000"/>
                          </a:solidFill>
                          <a:effectLst/>
                          <a:latin typeface="+mn-ea"/>
                          <a:ea typeface="+mn-ea"/>
                        </a:rPr>
                        <a:t>Songdo</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ja-JP" altLang="en-US" sz="2000" b="0" i="0" u="none" strike="noStrike" dirty="0">
                          <a:solidFill>
                            <a:srgbClr val="000000"/>
                          </a:solidFill>
                          <a:effectLst/>
                          <a:latin typeface="+mn-ea"/>
                          <a:ea typeface="+mn-ea"/>
                        </a:rPr>
                        <a:t>開城 </a:t>
                      </a:r>
                      <a:r>
                        <a:rPr lang="en-US" altLang="ja-JP" sz="2000" b="0" i="0" u="none" strike="noStrike" dirty="0" err="1">
                          <a:solidFill>
                            <a:srgbClr val="000000"/>
                          </a:solidFill>
                          <a:effectLst/>
                          <a:latin typeface="+mn-ea"/>
                          <a:ea typeface="+mn-ea"/>
                        </a:rPr>
                        <a:t>Kaes</a:t>
                      </a:r>
                      <a:r>
                        <a:rPr kumimoji="1" lang="en-US" altLang="ja-JP" sz="2000" kern="1200" dirty="0" err="1">
                          <a:solidFill>
                            <a:schemeClr val="dk1"/>
                          </a:solidFill>
                          <a:effectLst/>
                          <a:latin typeface="+mn-ea"/>
                          <a:ea typeface="+mn-ea"/>
                          <a:cs typeface="+mn-cs"/>
                        </a:rPr>
                        <a:t>ŏng</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2000" b="0" i="0" u="none" strike="noStrike" dirty="0">
                          <a:solidFill>
                            <a:srgbClr val="000000"/>
                          </a:solidFill>
                          <a:effectLst/>
                          <a:latin typeface="+mn-ea"/>
                          <a:ea typeface="+mn-ea"/>
                        </a:rPr>
                        <a:t>1917</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2000" b="0" i="0" u="none" strike="noStrike" dirty="0">
                          <a:solidFill>
                            <a:srgbClr val="000000"/>
                          </a:solidFill>
                          <a:effectLst/>
                          <a:latin typeface="+mn-ea"/>
                          <a:ea typeface="+mn-ea"/>
                        </a:rPr>
                        <a:t>Methodist S</a:t>
                      </a:r>
                    </a:p>
                  </a:txBody>
                  <a:tcPr marL="7620" marR="7620" marT="7620" marB="0" anchor="ctr"/>
                </a:tc>
                <a:extLst>
                  <a:ext uri="{0D108BD9-81ED-4DB2-BD59-A6C34878D82A}">
                    <a16:rowId xmlns:a16="http://schemas.microsoft.com/office/drawing/2014/main" val="1728834131"/>
                  </a:ext>
                </a:extLst>
              </a:tr>
              <a:tr h="332738">
                <a:tc>
                  <a:txBody>
                    <a:bodyPr/>
                    <a:lstStyle/>
                    <a:p>
                      <a:pPr algn="l" fontAlgn="ctr"/>
                      <a:r>
                        <a:rPr lang="ja-JP" altLang="en-US" sz="2000" u="none" strike="noStrike" dirty="0">
                          <a:effectLst/>
                          <a:latin typeface="+mn-ea"/>
                          <a:ea typeface="+mn-ea"/>
                        </a:rPr>
                        <a:t>光成高等普通学校 </a:t>
                      </a:r>
                      <a:r>
                        <a:rPr lang="en-US" altLang="ja-JP" sz="2000" u="none" strike="noStrike" dirty="0" err="1">
                          <a:effectLst/>
                          <a:latin typeface="+mn-ea"/>
                          <a:ea typeface="+mn-ea"/>
                        </a:rPr>
                        <a:t>Kwangs</a:t>
                      </a:r>
                      <a:r>
                        <a:rPr kumimoji="1" lang="en-US" altLang="ja-JP" sz="2000" kern="1200" dirty="0" err="1">
                          <a:solidFill>
                            <a:schemeClr val="dk1"/>
                          </a:solidFill>
                          <a:effectLst/>
                          <a:latin typeface="+mn-ea"/>
                          <a:ea typeface="+mn-ea"/>
                          <a:cs typeface="+mn-cs"/>
                        </a:rPr>
                        <a:t>ŏng</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0" i="0" u="none" strike="noStrike" dirty="0">
                          <a:solidFill>
                            <a:srgbClr val="000000"/>
                          </a:solidFill>
                          <a:effectLst/>
                          <a:latin typeface="+mn-ea"/>
                          <a:ea typeface="+mn-ea"/>
                        </a:rPr>
                        <a:t>平壌 </a:t>
                      </a:r>
                      <a:r>
                        <a:rPr lang="en-US" altLang="ja-JP" sz="2000" b="0" i="0" u="none" strike="noStrike" dirty="0" err="1">
                          <a:solidFill>
                            <a:srgbClr val="000000"/>
                          </a:solidFill>
                          <a:effectLst/>
                          <a:latin typeface="+mn-ea"/>
                          <a:ea typeface="+mn-ea"/>
                        </a:rPr>
                        <a:t>P’y</a:t>
                      </a:r>
                      <a:r>
                        <a:rPr kumimoji="1" lang="en-US" altLang="ja-JP" sz="2000" kern="1200" dirty="0" err="1">
                          <a:solidFill>
                            <a:schemeClr val="dk1"/>
                          </a:solidFill>
                          <a:effectLst/>
                          <a:latin typeface="+mn-ea"/>
                          <a:ea typeface="+mn-ea"/>
                          <a:cs typeface="+mn-cs"/>
                        </a:rPr>
                        <a:t>ŏngyang</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2000" u="none" strike="noStrike" dirty="0">
                          <a:effectLst/>
                          <a:latin typeface="+mn-ea"/>
                          <a:ea typeface="+mn-ea"/>
                        </a:rPr>
                        <a:t>1918</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2000" b="0" i="0" u="none" strike="noStrike" dirty="0">
                          <a:solidFill>
                            <a:srgbClr val="000000"/>
                          </a:solidFill>
                          <a:effectLst/>
                          <a:latin typeface="+mn-ea"/>
                          <a:ea typeface="+mn-ea"/>
                        </a:rPr>
                        <a:t>Methodist N</a:t>
                      </a:r>
                    </a:p>
                  </a:txBody>
                  <a:tcPr marL="7620" marR="7620" marT="7620" marB="0" anchor="ctr"/>
                </a:tc>
                <a:extLst>
                  <a:ext uri="{0D108BD9-81ED-4DB2-BD59-A6C34878D82A}">
                    <a16:rowId xmlns:a16="http://schemas.microsoft.com/office/drawing/2014/main" val="4236012630"/>
                  </a:ext>
                </a:extLst>
              </a:tr>
              <a:tr h="332738">
                <a:tc>
                  <a:txBody>
                    <a:bodyPr/>
                    <a:lstStyle/>
                    <a:p>
                      <a:pPr algn="l" fontAlgn="ctr"/>
                      <a:r>
                        <a:rPr lang="ja-JP" altLang="en-US" sz="2000" b="0" i="0" u="none" strike="noStrike" dirty="0">
                          <a:solidFill>
                            <a:srgbClr val="000000"/>
                          </a:solidFill>
                          <a:effectLst/>
                          <a:latin typeface="+mn-ea"/>
                          <a:ea typeface="+mn-ea"/>
                        </a:rPr>
                        <a:t>五山高等普通学校　</a:t>
                      </a:r>
                      <a:r>
                        <a:rPr lang="en-US" altLang="ja-JP" sz="2000" b="0" i="0" u="none" strike="noStrike" dirty="0">
                          <a:solidFill>
                            <a:srgbClr val="000000"/>
                          </a:solidFill>
                          <a:effectLst/>
                          <a:latin typeface="+mn-ea"/>
                          <a:ea typeface="+mn-ea"/>
                        </a:rPr>
                        <a:t>Osan</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ja-JP" altLang="en-US" sz="2000" b="0" i="0" u="none" strike="noStrike" dirty="0">
                          <a:solidFill>
                            <a:srgbClr val="000000"/>
                          </a:solidFill>
                          <a:effectLst/>
                          <a:latin typeface="+mn-ea"/>
                          <a:ea typeface="+mn-ea"/>
                        </a:rPr>
                        <a:t>定州 </a:t>
                      </a:r>
                      <a:r>
                        <a:rPr lang="en-US" altLang="ja-JP" sz="2000" b="0" i="0" u="none" strike="noStrike" dirty="0" err="1">
                          <a:solidFill>
                            <a:srgbClr val="000000"/>
                          </a:solidFill>
                          <a:effectLst/>
                          <a:latin typeface="+mn-ea"/>
                          <a:ea typeface="+mn-ea"/>
                        </a:rPr>
                        <a:t>Ch</a:t>
                      </a:r>
                      <a:r>
                        <a:rPr kumimoji="1" lang="en-US" altLang="ja-JP" sz="2000" kern="1200" dirty="0" err="1">
                          <a:solidFill>
                            <a:schemeClr val="dk1"/>
                          </a:solidFill>
                          <a:effectLst/>
                          <a:latin typeface="+mn-ea"/>
                          <a:ea typeface="+mn-ea"/>
                          <a:cs typeface="+mn-cs"/>
                        </a:rPr>
                        <a:t>ŏngju</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2000" b="0" i="0" u="none" strike="noStrike" dirty="0">
                          <a:solidFill>
                            <a:srgbClr val="000000"/>
                          </a:solidFill>
                          <a:effectLst/>
                          <a:latin typeface="+mn-ea"/>
                          <a:ea typeface="+mn-ea"/>
                        </a:rPr>
                        <a:t>1925</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2000" b="0" i="0" u="none" strike="noStrike" dirty="0">
                          <a:solidFill>
                            <a:srgbClr val="000000"/>
                          </a:solidFill>
                          <a:effectLst/>
                          <a:latin typeface="+mn-ea"/>
                          <a:ea typeface="+mn-ea"/>
                        </a:rPr>
                        <a:t>Korean</a:t>
                      </a:r>
                      <a:endParaRPr lang="ja-JP" altLang="en-US" sz="20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870442365"/>
                  </a:ext>
                </a:extLst>
              </a:tr>
              <a:tr h="332738">
                <a:tc>
                  <a:txBody>
                    <a:bodyPr/>
                    <a:lstStyle/>
                    <a:p>
                      <a:pPr algn="l"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885182572"/>
                  </a:ext>
                </a:extLst>
              </a:tr>
              <a:tr h="332738">
                <a:tc>
                  <a:txBody>
                    <a:bodyPr/>
                    <a:lstStyle/>
                    <a:p>
                      <a:pPr algn="l"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761355933"/>
                  </a:ext>
                </a:extLst>
              </a:tr>
              <a:tr h="332738">
                <a:tc>
                  <a:txBody>
                    <a:bodyPr/>
                    <a:lstStyle/>
                    <a:p>
                      <a:pPr algn="l"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3084396221"/>
                  </a:ext>
                </a:extLst>
              </a:tr>
              <a:tr h="332738">
                <a:tc>
                  <a:txBody>
                    <a:bodyPr/>
                    <a:lstStyle/>
                    <a:p>
                      <a:pPr algn="l" fontAlgn="ctr"/>
                      <a:r>
                        <a:rPr lang="ja-JP" altLang="en-US" sz="2000" b="1" u="none" strike="noStrike" dirty="0">
                          <a:effectLst/>
                          <a:latin typeface="+mn-ea"/>
                          <a:ea typeface="+mn-ea"/>
                        </a:rPr>
                        <a:t>私立指定学校　　</a:t>
                      </a:r>
                      <a:r>
                        <a:rPr lang="en-US" altLang="ja-JP" sz="2000" b="1" u="none" strike="noStrike" dirty="0">
                          <a:effectLst/>
                          <a:latin typeface="+mn-ea"/>
                          <a:ea typeface="+mn-ea"/>
                        </a:rPr>
                        <a:t>Designated Private School</a:t>
                      </a:r>
                      <a:endParaRPr lang="ja-JP" altLang="en-US" sz="2000" b="1"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1670893785"/>
                  </a:ext>
                </a:extLst>
              </a:tr>
              <a:tr h="445830">
                <a:tc>
                  <a:txBody>
                    <a:bodyPr/>
                    <a:lstStyle/>
                    <a:p>
                      <a:pPr algn="l" fontAlgn="ctr"/>
                      <a:r>
                        <a:rPr lang="ja-JP" altLang="en-US" sz="2000" u="none" strike="noStrike" dirty="0">
                          <a:effectLst/>
                          <a:latin typeface="+mn-ea"/>
                          <a:ea typeface="+mn-ea"/>
                        </a:rPr>
                        <a:t>儆新中学  </a:t>
                      </a:r>
                      <a:r>
                        <a:rPr lang="en-US" altLang="ja-JP" sz="2000" u="none" strike="noStrike" dirty="0" err="1">
                          <a:effectLst/>
                          <a:latin typeface="+mn-ea"/>
                          <a:ea typeface="+mn-ea"/>
                        </a:rPr>
                        <a:t>Ky</a:t>
                      </a:r>
                      <a:r>
                        <a:rPr kumimoji="1" lang="en-US" altLang="ja-JP" sz="2000" kern="1200" dirty="0" err="1">
                          <a:solidFill>
                            <a:schemeClr val="dk1"/>
                          </a:solidFill>
                          <a:effectLst/>
                          <a:latin typeface="+mn-ea"/>
                          <a:ea typeface="+mn-ea"/>
                          <a:cs typeface="+mn-cs"/>
                        </a:rPr>
                        <a:t>ŏngsin</a:t>
                      </a:r>
                      <a:r>
                        <a:rPr kumimoji="1" lang="en-US" altLang="ja-JP" sz="2000" kern="1200" dirty="0">
                          <a:solidFill>
                            <a:schemeClr val="dk1"/>
                          </a:solidFill>
                          <a:effectLst/>
                          <a:latin typeface="+mn-ea"/>
                          <a:ea typeface="+mn-ea"/>
                          <a:cs typeface="+mn-cs"/>
                        </a:rPr>
                        <a:t> </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ja-JP" altLang="en-US" sz="2000" u="none" strike="noStrike" dirty="0">
                          <a:effectLst/>
                          <a:latin typeface="+mn-ea"/>
                          <a:ea typeface="+mn-ea"/>
                        </a:rPr>
                        <a:t>京城 </a:t>
                      </a:r>
                      <a:r>
                        <a:rPr lang="en-US" altLang="ja-JP" sz="2000" u="none" strike="noStrike" dirty="0">
                          <a:effectLst/>
                          <a:latin typeface="+mn-ea"/>
                          <a:ea typeface="+mn-ea"/>
                        </a:rPr>
                        <a:t>Seoul</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2000" u="none" strike="noStrike" dirty="0">
                          <a:effectLst/>
                          <a:latin typeface="+mn-ea"/>
                          <a:ea typeface="+mn-ea"/>
                        </a:rPr>
                        <a:t>1923</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2000" u="none" strike="noStrike" dirty="0">
                          <a:effectLst/>
                          <a:latin typeface="+mn-ea"/>
                          <a:ea typeface="+mn-ea"/>
                        </a:rPr>
                        <a:t>Presby. N</a:t>
                      </a:r>
                      <a:endParaRPr lang="en-US" altLang="ja-JP" sz="20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2954545272"/>
                  </a:ext>
                </a:extLst>
              </a:tr>
              <a:tr h="332738">
                <a:tc>
                  <a:txBody>
                    <a:bodyPr/>
                    <a:lstStyle/>
                    <a:p>
                      <a:pPr algn="l" fontAlgn="ctr"/>
                      <a:r>
                        <a:rPr lang="ja-JP" altLang="en-US" sz="2000" b="0" i="0" u="none" strike="noStrike" dirty="0">
                          <a:solidFill>
                            <a:srgbClr val="000000"/>
                          </a:solidFill>
                          <a:effectLst/>
                          <a:latin typeface="+mn-ea"/>
                          <a:ea typeface="+mn-ea"/>
                        </a:rPr>
                        <a:t>崇実中学 </a:t>
                      </a:r>
                      <a:r>
                        <a:rPr lang="en-US" altLang="ja-JP" sz="2000" b="0" i="0" u="none" strike="noStrike" dirty="0" err="1">
                          <a:solidFill>
                            <a:srgbClr val="000000"/>
                          </a:solidFill>
                          <a:effectLst/>
                          <a:latin typeface="+mn-ea"/>
                          <a:ea typeface="+mn-ea"/>
                        </a:rPr>
                        <a:t>Soongsil</a:t>
                      </a:r>
                      <a:r>
                        <a:rPr lang="en-US" altLang="ja-JP" sz="2000" b="0" i="0" u="none" strike="noStrike" dirty="0">
                          <a:solidFill>
                            <a:srgbClr val="000000"/>
                          </a:solidFill>
                          <a:effectLst/>
                          <a:latin typeface="+mn-ea"/>
                          <a:ea typeface="+mn-ea"/>
                        </a:rPr>
                        <a:t> </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0" i="0" u="none" strike="noStrike" dirty="0">
                          <a:solidFill>
                            <a:srgbClr val="000000"/>
                          </a:solidFill>
                          <a:effectLst/>
                          <a:latin typeface="+mn-ea"/>
                          <a:ea typeface="+mn-ea"/>
                        </a:rPr>
                        <a:t>平壌 </a:t>
                      </a:r>
                      <a:r>
                        <a:rPr lang="en-US" altLang="ja-JP" sz="2000" b="0" i="0" u="none" strike="noStrike" dirty="0" err="1">
                          <a:solidFill>
                            <a:srgbClr val="000000"/>
                          </a:solidFill>
                          <a:effectLst/>
                          <a:latin typeface="+mn-ea"/>
                          <a:ea typeface="+mn-ea"/>
                        </a:rPr>
                        <a:t>P’y</a:t>
                      </a:r>
                      <a:r>
                        <a:rPr kumimoji="1" lang="en-US" altLang="ja-JP" sz="2000" kern="1200" dirty="0" err="1">
                          <a:solidFill>
                            <a:schemeClr val="dk1"/>
                          </a:solidFill>
                          <a:effectLst/>
                          <a:latin typeface="+mn-ea"/>
                          <a:ea typeface="+mn-ea"/>
                          <a:cs typeface="+mn-cs"/>
                        </a:rPr>
                        <a:t>ŏngyang</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2000" u="none" strike="noStrike" dirty="0">
                          <a:effectLst/>
                          <a:latin typeface="+mn-ea"/>
                          <a:ea typeface="+mn-ea"/>
                        </a:rPr>
                        <a:t>1928</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2000" b="0" i="0" u="none" strike="noStrike" dirty="0">
                          <a:solidFill>
                            <a:srgbClr val="000000"/>
                          </a:solidFill>
                          <a:effectLst/>
                          <a:latin typeface="+mn-ea"/>
                          <a:ea typeface="+mn-ea"/>
                        </a:rPr>
                        <a:t>Presby. N</a:t>
                      </a:r>
                    </a:p>
                  </a:txBody>
                  <a:tcPr marL="7620" marR="7620" marT="7620" marB="0" anchor="ctr"/>
                </a:tc>
                <a:extLst>
                  <a:ext uri="{0D108BD9-81ED-4DB2-BD59-A6C34878D82A}">
                    <a16:rowId xmlns:a16="http://schemas.microsoft.com/office/drawing/2014/main" val="46188272"/>
                  </a:ext>
                </a:extLst>
              </a:tr>
              <a:tr h="0">
                <a:tc>
                  <a:txBody>
                    <a:bodyPr/>
                    <a:lstStyle/>
                    <a:p>
                      <a:pPr algn="l"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endParaRPr lang="en-US" altLang="ja-JP" sz="20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2128801127"/>
                  </a:ext>
                </a:extLst>
              </a:tr>
            </a:tbl>
          </a:graphicData>
        </a:graphic>
      </p:graphicFrame>
      <p:sp>
        <p:nvSpPr>
          <p:cNvPr id="3" name="テキスト ボックス 2">
            <a:extLst>
              <a:ext uri="{FF2B5EF4-FFF2-40B4-BE49-F238E27FC236}">
                <a16:creationId xmlns:a16="http://schemas.microsoft.com/office/drawing/2014/main" id="{978BD336-EB08-400B-C1A9-CA9AF0556215}"/>
              </a:ext>
            </a:extLst>
          </p:cNvPr>
          <p:cNvSpPr txBox="1"/>
          <p:nvPr/>
        </p:nvSpPr>
        <p:spPr>
          <a:xfrm>
            <a:off x="221088" y="140219"/>
            <a:ext cx="549922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Amasis MT Pro Medium" panose="02040604050005020304" pitchFamily="18" charset="0"/>
                <a:ea typeface="ＭＳ Ｐ明朝" panose="02020600040205080304" pitchFamily="18" charset="-128"/>
                <a:cs typeface="+mn-cs"/>
              </a:rPr>
              <a:t>1920</a:t>
            </a:r>
            <a:r>
              <a:rPr kumimoji="1" lang="ja-JP" altLang="en-US" sz="2000" b="0" i="0" u="none" strike="noStrike" kern="1200" cap="none" spc="0" normalizeH="0" baseline="0" noProof="0" dirty="0">
                <a:ln>
                  <a:noFill/>
                </a:ln>
                <a:solidFill>
                  <a:prstClr val="black"/>
                </a:solidFill>
                <a:effectLst/>
                <a:uLnTx/>
                <a:uFillTx/>
                <a:latin typeface="Amasis MT Pro Medium" panose="02040604050005020304" pitchFamily="18" charset="0"/>
                <a:ea typeface="ＭＳ Ｐ明朝" panose="02020600040205080304" pitchFamily="18" charset="-128"/>
                <a:cs typeface="+mn-cs"/>
              </a:rPr>
              <a:t>年代のキリスト教系中等教育機関（認可校）</a:t>
            </a:r>
          </a:p>
        </p:txBody>
      </p:sp>
      <p:sp>
        <p:nvSpPr>
          <p:cNvPr id="4" name="テキスト ボックス 3">
            <a:extLst>
              <a:ext uri="{FF2B5EF4-FFF2-40B4-BE49-F238E27FC236}">
                <a16:creationId xmlns:a16="http://schemas.microsoft.com/office/drawing/2014/main" id="{88DBBA12-998D-4E34-4E64-DB000C4E8FDE}"/>
              </a:ext>
            </a:extLst>
          </p:cNvPr>
          <p:cNvSpPr txBox="1"/>
          <p:nvPr/>
        </p:nvSpPr>
        <p:spPr>
          <a:xfrm>
            <a:off x="4236334" y="625033"/>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endParaRPr>
          </a:p>
        </p:txBody>
      </p:sp>
      <p:sp>
        <p:nvSpPr>
          <p:cNvPr id="5" name="テキスト ボックス 4">
            <a:extLst>
              <a:ext uri="{FF2B5EF4-FFF2-40B4-BE49-F238E27FC236}">
                <a16:creationId xmlns:a16="http://schemas.microsoft.com/office/drawing/2014/main" id="{AADC885C-A138-5B58-4F4F-E3BE9AE4B992}"/>
              </a:ext>
            </a:extLst>
          </p:cNvPr>
          <p:cNvSpPr txBox="1"/>
          <p:nvPr/>
        </p:nvSpPr>
        <p:spPr>
          <a:xfrm>
            <a:off x="1222744" y="5765295"/>
            <a:ext cx="9954451"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圧倒的にソウル周辺に一極集中。</a:t>
            </a:r>
            <a:r>
              <a:rPr kumimoji="0" lang="en-US" altLang="ja-JP" sz="24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1930</a:t>
            </a:r>
            <a:r>
              <a:rPr kumimoji="0" lang="ja-JP" altLang="en-US" sz="2400" b="0" i="0" u="none" strike="noStrike" kern="1200" cap="none" spc="0" normalizeH="0" baseline="0" noProof="0" dirty="0">
                <a:ln>
                  <a:noFill/>
                </a:ln>
                <a:solidFill>
                  <a:prstClr val="black"/>
                </a:solidFill>
                <a:effectLst/>
                <a:uLnTx/>
                <a:uFillTx/>
                <a:latin typeface="Garamond" panose="02020404030301010803"/>
                <a:ea typeface="ＭＳ Ｐ明朝" panose="02020600040205080304" pitchFamily="18" charset="-128"/>
                <a:cs typeface="+mn-cs"/>
              </a:rPr>
              <a:t>年代まで上級学校の受験資格のあるキリスト教系認可校は咸鏡、慶尚、全羅などには存在しない。</a:t>
            </a:r>
            <a:endParaRPr kumimoji="1" lang="ja-JP" altLang="en-US" sz="2400" b="0" i="0" u="none" strike="noStrike" kern="1200" cap="none" spc="0" normalizeH="0" baseline="0" noProof="0" dirty="0">
              <a:ln>
                <a:noFill/>
              </a:ln>
              <a:solidFill>
                <a:prstClr val="white"/>
              </a:solidFill>
              <a:effectLst/>
              <a:uLnTx/>
              <a:uFillTx/>
              <a:latin typeface="Garamond" panose="02020404030301010803"/>
              <a:ea typeface="ＭＳ Ｐ明朝" panose="02020600040205080304" pitchFamily="18" charset="-128"/>
              <a:cs typeface="+mn-cs"/>
            </a:endParaRPr>
          </a:p>
        </p:txBody>
      </p:sp>
      <p:graphicFrame>
        <p:nvGraphicFramePr>
          <p:cNvPr id="6" name="表 5">
            <a:extLst>
              <a:ext uri="{FF2B5EF4-FFF2-40B4-BE49-F238E27FC236}">
                <a16:creationId xmlns:a16="http://schemas.microsoft.com/office/drawing/2014/main" id="{018D346E-A086-BE1F-ABF9-7C39018997D1}"/>
              </a:ext>
            </a:extLst>
          </p:cNvPr>
          <p:cNvGraphicFramePr>
            <a:graphicFrameLocks noGrp="1"/>
          </p:cNvGraphicFramePr>
          <p:nvPr/>
        </p:nvGraphicFramePr>
        <p:xfrm>
          <a:off x="828763" y="3262631"/>
          <a:ext cx="10846566" cy="332738"/>
        </p:xfrm>
        <a:graphic>
          <a:graphicData uri="http://schemas.openxmlformats.org/drawingml/2006/table">
            <a:tbl>
              <a:tblPr>
                <a:tableStyleId>{21E4AEA4-8DFA-4A89-87EB-49C32662AFE0}</a:tableStyleId>
              </a:tblPr>
              <a:tblGrid>
                <a:gridCol w="5799312">
                  <a:extLst>
                    <a:ext uri="{9D8B030D-6E8A-4147-A177-3AD203B41FA5}">
                      <a16:colId xmlns:a16="http://schemas.microsoft.com/office/drawing/2014/main" val="1589004513"/>
                    </a:ext>
                  </a:extLst>
                </a:gridCol>
                <a:gridCol w="1947227">
                  <a:extLst>
                    <a:ext uri="{9D8B030D-6E8A-4147-A177-3AD203B41FA5}">
                      <a16:colId xmlns:a16="http://schemas.microsoft.com/office/drawing/2014/main" val="2447597855"/>
                    </a:ext>
                  </a:extLst>
                </a:gridCol>
                <a:gridCol w="1363825">
                  <a:extLst>
                    <a:ext uri="{9D8B030D-6E8A-4147-A177-3AD203B41FA5}">
                      <a16:colId xmlns:a16="http://schemas.microsoft.com/office/drawing/2014/main" val="884498343"/>
                    </a:ext>
                  </a:extLst>
                </a:gridCol>
                <a:gridCol w="1736202">
                  <a:extLst>
                    <a:ext uri="{9D8B030D-6E8A-4147-A177-3AD203B41FA5}">
                      <a16:colId xmlns:a16="http://schemas.microsoft.com/office/drawing/2014/main" val="862736195"/>
                    </a:ext>
                  </a:extLst>
                </a:gridCol>
              </a:tblGrid>
              <a:tr h="332738">
                <a:tc>
                  <a:txBody>
                    <a:bodyPr/>
                    <a:lstStyle/>
                    <a:p>
                      <a:pPr algn="l" fontAlgn="ctr"/>
                      <a:r>
                        <a:rPr lang="ja-JP" altLang="en-US" sz="2000" b="0" u="none" strike="noStrike" dirty="0">
                          <a:solidFill>
                            <a:srgbClr val="000000"/>
                          </a:solidFill>
                          <a:effectLst/>
                        </a:rPr>
                        <a:t>咸興永生公立普通 </a:t>
                      </a:r>
                      <a:r>
                        <a:rPr lang="en-US" altLang="ja-JP" sz="2000" b="0" u="none" strike="noStrike" dirty="0" err="1">
                          <a:solidFill>
                            <a:srgbClr val="000000"/>
                          </a:solidFill>
                          <a:effectLst/>
                        </a:rPr>
                        <a:t>Hamŭng</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0" u="none" strike="noStrike" dirty="0">
                          <a:solidFill>
                            <a:srgbClr val="000000"/>
                          </a:solidFill>
                          <a:effectLst/>
                        </a:rPr>
                        <a:t>咸興 </a:t>
                      </a:r>
                      <a:r>
                        <a:rPr lang="en-US" altLang="ja-JP" sz="2000" b="0" u="none" strike="noStrike" dirty="0" err="1">
                          <a:solidFill>
                            <a:srgbClr val="000000"/>
                          </a:solidFill>
                          <a:effectLst/>
                        </a:rPr>
                        <a:t>Hamŭng</a:t>
                      </a:r>
                      <a:endParaRPr lang="ja-JP" altLang="en-US" sz="2000" b="0" i="0" u="none" strike="noStrike" dirty="0">
                        <a:solidFill>
                          <a:srgbClr val="000000"/>
                        </a:solidFill>
                        <a:effectLst/>
                        <a:latin typeface="游ゴシック" panose="020B0400000000000000" pitchFamily="50" charset="-128"/>
                        <a:ea typeface="+mn-ea"/>
                      </a:endParaRPr>
                    </a:p>
                  </a:txBody>
                  <a:tcPr marL="7620" marR="7620" marT="7620" marB="0" anchor="ctr"/>
                </a:tc>
                <a:tc>
                  <a:txBody>
                    <a:bodyPr/>
                    <a:lstStyle/>
                    <a:p>
                      <a:pPr algn="ctr" fontAlgn="ctr"/>
                      <a:r>
                        <a:rPr lang="en-US" altLang="ja-JP" sz="2000" u="none" strike="noStrike" dirty="0">
                          <a:effectLst/>
                          <a:latin typeface="+mn-ea"/>
                          <a:ea typeface="+mn-ea"/>
                        </a:rPr>
                        <a:t>1931</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1800" b="0" u="none" strike="noStrike" dirty="0">
                          <a:solidFill>
                            <a:srgbClr val="000000"/>
                          </a:solidFill>
                          <a:effectLst/>
                          <a:latin typeface="+mn-ea"/>
                          <a:ea typeface="+mn-ea"/>
                        </a:rPr>
                        <a:t>Canada United</a:t>
                      </a:r>
                      <a:endParaRPr lang="en-US" altLang="ja-JP" sz="18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3940219301"/>
                  </a:ext>
                </a:extLst>
              </a:tr>
            </a:tbl>
          </a:graphicData>
        </a:graphic>
      </p:graphicFrame>
      <p:graphicFrame>
        <p:nvGraphicFramePr>
          <p:cNvPr id="7" name="表 6">
            <a:extLst>
              <a:ext uri="{FF2B5EF4-FFF2-40B4-BE49-F238E27FC236}">
                <a16:creationId xmlns:a16="http://schemas.microsoft.com/office/drawing/2014/main" id="{84524D83-E568-664C-8368-DE057F92BA8A}"/>
              </a:ext>
            </a:extLst>
          </p:cNvPr>
          <p:cNvGraphicFramePr>
            <a:graphicFrameLocks noGrp="1"/>
          </p:cNvGraphicFramePr>
          <p:nvPr/>
        </p:nvGraphicFramePr>
        <p:xfrm>
          <a:off x="828763" y="5341551"/>
          <a:ext cx="10846566" cy="332738"/>
        </p:xfrm>
        <a:graphic>
          <a:graphicData uri="http://schemas.openxmlformats.org/drawingml/2006/table">
            <a:tbl>
              <a:tblPr>
                <a:tableStyleId>{21E4AEA4-8DFA-4A89-87EB-49C32662AFE0}</a:tableStyleId>
              </a:tblPr>
              <a:tblGrid>
                <a:gridCol w="5799312">
                  <a:extLst>
                    <a:ext uri="{9D8B030D-6E8A-4147-A177-3AD203B41FA5}">
                      <a16:colId xmlns:a16="http://schemas.microsoft.com/office/drawing/2014/main" val="87124501"/>
                    </a:ext>
                  </a:extLst>
                </a:gridCol>
                <a:gridCol w="1947227">
                  <a:extLst>
                    <a:ext uri="{9D8B030D-6E8A-4147-A177-3AD203B41FA5}">
                      <a16:colId xmlns:a16="http://schemas.microsoft.com/office/drawing/2014/main" val="929768337"/>
                    </a:ext>
                  </a:extLst>
                </a:gridCol>
                <a:gridCol w="1363825">
                  <a:extLst>
                    <a:ext uri="{9D8B030D-6E8A-4147-A177-3AD203B41FA5}">
                      <a16:colId xmlns:a16="http://schemas.microsoft.com/office/drawing/2014/main" val="2075819349"/>
                    </a:ext>
                  </a:extLst>
                </a:gridCol>
                <a:gridCol w="1736202">
                  <a:extLst>
                    <a:ext uri="{9D8B030D-6E8A-4147-A177-3AD203B41FA5}">
                      <a16:colId xmlns:a16="http://schemas.microsoft.com/office/drawing/2014/main" val="1064081678"/>
                    </a:ext>
                  </a:extLst>
                </a:gridCol>
              </a:tblGrid>
              <a:tr h="332738">
                <a:tc>
                  <a:txBody>
                    <a:bodyPr/>
                    <a:lstStyle/>
                    <a:p>
                      <a:pPr algn="l" fontAlgn="ctr"/>
                      <a:r>
                        <a:rPr lang="ja-JP" altLang="en-US" sz="2000" b="0" i="0" u="none" strike="noStrike" dirty="0">
                          <a:solidFill>
                            <a:srgbClr val="000000"/>
                          </a:solidFill>
                          <a:effectLst/>
                          <a:latin typeface="+mn-ea"/>
                          <a:ea typeface="+mn-ea"/>
                        </a:rPr>
                        <a:t>恩真中学  </a:t>
                      </a:r>
                      <a:r>
                        <a:rPr kumimoji="1" lang="en-US" altLang="ja-JP" sz="1800" kern="1200" dirty="0" err="1">
                          <a:solidFill>
                            <a:schemeClr val="dk1"/>
                          </a:solidFill>
                          <a:effectLst/>
                          <a:latin typeface="+mn-ea"/>
                          <a:ea typeface="+mn-ea"/>
                          <a:cs typeface="+mn-cs"/>
                        </a:rPr>
                        <a:t>Ŭngin</a:t>
                      </a:r>
                      <a:r>
                        <a:rPr kumimoji="1" lang="en-US" altLang="ja-JP" sz="1800" kern="1200" dirty="0">
                          <a:solidFill>
                            <a:schemeClr val="dk1"/>
                          </a:solidFill>
                          <a:effectLst/>
                          <a:latin typeface="+mn-ea"/>
                          <a:ea typeface="+mn-ea"/>
                          <a:cs typeface="+mn-cs"/>
                        </a:rPr>
                        <a:t> </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0" i="0" u="none" strike="noStrike" dirty="0">
                          <a:solidFill>
                            <a:srgbClr val="000000"/>
                          </a:solidFill>
                          <a:effectLst/>
                          <a:latin typeface="+mn-ea"/>
                          <a:ea typeface="+mn-ea"/>
                        </a:rPr>
                        <a:t>龍井 </a:t>
                      </a:r>
                      <a:r>
                        <a:rPr lang="en-US" altLang="ja-JP" sz="2000" b="0" i="0" u="none" strike="noStrike" dirty="0" err="1">
                          <a:solidFill>
                            <a:srgbClr val="000000"/>
                          </a:solidFill>
                          <a:effectLst/>
                          <a:latin typeface="+mn-ea"/>
                          <a:ea typeface="+mn-ea"/>
                        </a:rPr>
                        <a:t>Yongjŏng</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2000" b="0" i="0" u="none" strike="noStrike" dirty="0">
                          <a:solidFill>
                            <a:srgbClr val="000000"/>
                          </a:solidFill>
                          <a:effectLst/>
                          <a:latin typeface="+mn-ea"/>
                          <a:ea typeface="+mn-ea"/>
                        </a:rPr>
                        <a:t>1921 ?</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1800" b="0" i="0" u="none" strike="noStrike" dirty="0">
                          <a:solidFill>
                            <a:srgbClr val="000000"/>
                          </a:solidFill>
                          <a:effectLst/>
                          <a:latin typeface="+mn-ea"/>
                          <a:ea typeface="+mn-ea"/>
                        </a:rPr>
                        <a:t>Canada Presby.</a:t>
                      </a:r>
                    </a:p>
                  </a:txBody>
                  <a:tcPr marL="7620" marR="7620" marT="7620" marB="0" anchor="ctr"/>
                </a:tc>
                <a:extLst>
                  <a:ext uri="{0D108BD9-81ED-4DB2-BD59-A6C34878D82A}">
                    <a16:rowId xmlns:a16="http://schemas.microsoft.com/office/drawing/2014/main" val="3952935685"/>
                  </a:ext>
                </a:extLst>
              </a:tr>
            </a:tbl>
          </a:graphicData>
        </a:graphic>
      </p:graphicFrame>
      <p:cxnSp>
        <p:nvCxnSpPr>
          <p:cNvPr id="8" name="直線コネクタ 7">
            <a:extLst>
              <a:ext uri="{FF2B5EF4-FFF2-40B4-BE49-F238E27FC236}">
                <a16:creationId xmlns:a16="http://schemas.microsoft.com/office/drawing/2014/main" id="{85B25DDD-1CD7-3F23-98A2-99844F00C2BF}"/>
              </a:ext>
            </a:extLst>
          </p:cNvPr>
          <p:cNvCxnSpPr>
            <a:cxnSpLocks/>
          </p:cNvCxnSpPr>
          <p:nvPr/>
        </p:nvCxnSpPr>
        <p:spPr>
          <a:xfrm>
            <a:off x="541447" y="2883049"/>
            <a:ext cx="1131704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表 8">
            <a:extLst>
              <a:ext uri="{FF2B5EF4-FFF2-40B4-BE49-F238E27FC236}">
                <a16:creationId xmlns:a16="http://schemas.microsoft.com/office/drawing/2014/main" id="{5D138CA8-1B26-0FA6-860F-C54E04C17FCC}"/>
              </a:ext>
            </a:extLst>
          </p:cNvPr>
          <p:cNvGraphicFramePr>
            <a:graphicFrameLocks noGrp="1"/>
          </p:cNvGraphicFramePr>
          <p:nvPr/>
        </p:nvGraphicFramePr>
        <p:xfrm>
          <a:off x="844712" y="3613193"/>
          <a:ext cx="10846566" cy="332738"/>
        </p:xfrm>
        <a:graphic>
          <a:graphicData uri="http://schemas.openxmlformats.org/drawingml/2006/table">
            <a:tbl>
              <a:tblPr>
                <a:tableStyleId>{21E4AEA4-8DFA-4A89-87EB-49C32662AFE0}</a:tableStyleId>
              </a:tblPr>
              <a:tblGrid>
                <a:gridCol w="5799312">
                  <a:extLst>
                    <a:ext uri="{9D8B030D-6E8A-4147-A177-3AD203B41FA5}">
                      <a16:colId xmlns:a16="http://schemas.microsoft.com/office/drawing/2014/main" val="1589004513"/>
                    </a:ext>
                  </a:extLst>
                </a:gridCol>
                <a:gridCol w="1947227">
                  <a:extLst>
                    <a:ext uri="{9D8B030D-6E8A-4147-A177-3AD203B41FA5}">
                      <a16:colId xmlns:a16="http://schemas.microsoft.com/office/drawing/2014/main" val="2447597855"/>
                    </a:ext>
                  </a:extLst>
                </a:gridCol>
                <a:gridCol w="1363825">
                  <a:extLst>
                    <a:ext uri="{9D8B030D-6E8A-4147-A177-3AD203B41FA5}">
                      <a16:colId xmlns:a16="http://schemas.microsoft.com/office/drawing/2014/main" val="884498343"/>
                    </a:ext>
                  </a:extLst>
                </a:gridCol>
                <a:gridCol w="1736202">
                  <a:extLst>
                    <a:ext uri="{9D8B030D-6E8A-4147-A177-3AD203B41FA5}">
                      <a16:colId xmlns:a16="http://schemas.microsoft.com/office/drawing/2014/main" val="862736195"/>
                    </a:ext>
                  </a:extLst>
                </a:gridCol>
              </a:tblGrid>
              <a:tr h="332738">
                <a:tc>
                  <a:txBody>
                    <a:bodyPr/>
                    <a:lstStyle/>
                    <a:p>
                      <a:pPr algn="l" fontAlgn="ctr"/>
                      <a:r>
                        <a:rPr lang="ja-JP" altLang="en-US" sz="2000" b="0" u="none" strike="noStrike" dirty="0">
                          <a:solidFill>
                            <a:srgbClr val="000000"/>
                          </a:solidFill>
                          <a:effectLst/>
                        </a:rPr>
                        <a:t>崇仁商業学校　</a:t>
                      </a:r>
                      <a:r>
                        <a:rPr lang="en-US" altLang="ja-JP" sz="2000" b="0" u="none" strike="noStrike" dirty="0" err="1">
                          <a:solidFill>
                            <a:srgbClr val="000000"/>
                          </a:solidFill>
                          <a:effectLst/>
                        </a:rPr>
                        <a:t>Sungin</a:t>
                      </a:r>
                      <a:r>
                        <a:rPr lang="ja-JP" altLang="en-US" sz="2000" b="0" u="none" strike="noStrike" dirty="0">
                          <a:solidFill>
                            <a:srgbClr val="000000"/>
                          </a:solidFill>
                          <a:effectLst/>
                        </a:rPr>
                        <a:t>　</a:t>
                      </a:r>
                      <a:r>
                        <a:rPr lang="en-US" altLang="ja-JP" sz="2000" b="0" u="none" strike="noStrike" dirty="0">
                          <a:solidFill>
                            <a:srgbClr val="000000"/>
                          </a:solidFill>
                          <a:effectLst/>
                        </a:rPr>
                        <a:t>School of Commerce</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0" u="none" strike="noStrike" dirty="0">
                          <a:solidFill>
                            <a:srgbClr val="000000"/>
                          </a:solidFill>
                          <a:effectLst/>
                        </a:rPr>
                        <a:t>平壌</a:t>
                      </a:r>
                      <a:r>
                        <a:rPr lang="en-US" altLang="ja-JP" sz="2000" b="0" u="none" strike="noStrike" dirty="0" err="1">
                          <a:solidFill>
                            <a:srgbClr val="000000"/>
                          </a:solidFill>
                          <a:effectLst/>
                        </a:rPr>
                        <a:t>P’yŏngyang</a:t>
                      </a:r>
                      <a:endParaRPr lang="ja-JP" altLang="en-US" sz="2000" b="0" i="0" u="none" strike="noStrike" dirty="0">
                        <a:solidFill>
                          <a:srgbClr val="000000"/>
                        </a:solidFill>
                        <a:effectLst/>
                        <a:latin typeface="游ゴシック" panose="020B0400000000000000" pitchFamily="50" charset="-128"/>
                        <a:ea typeface="+mn-ea"/>
                      </a:endParaRPr>
                    </a:p>
                  </a:txBody>
                  <a:tcPr marL="7620" marR="7620" marT="7620" marB="0" anchor="ctr"/>
                </a:tc>
                <a:tc>
                  <a:txBody>
                    <a:bodyPr/>
                    <a:lstStyle/>
                    <a:p>
                      <a:pPr algn="ctr" fontAlgn="ctr"/>
                      <a:r>
                        <a:rPr lang="en-US" altLang="ja-JP" sz="2000" u="none" strike="noStrike" dirty="0">
                          <a:effectLst/>
                          <a:latin typeface="+mn-ea"/>
                          <a:ea typeface="+mn-ea"/>
                        </a:rPr>
                        <a:t>1931</a:t>
                      </a:r>
                      <a:endParaRPr lang="ja-JP" altLang="en-US" sz="2000" b="0" i="0" u="none" strike="noStrike" dirty="0">
                        <a:solidFill>
                          <a:srgbClr val="000000"/>
                        </a:solidFill>
                        <a:effectLst/>
                        <a:latin typeface="+mn-ea"/>
                        <a:ea typeface="+mn-ea"/>
                      </a:endParaRPr>
                    </a:p>
                  </a:txBody>
                  <a:tcPr marL="7620" marR="7620" marT="7620" marB="0" anchor="ctr"/>
                </a:tc>
                <a:tc>
                  <a:txBody>
                    <a:bodyPr/>
                    <a:lstStyle/>
                    <a:p>
                      <a:pPr algn="ctr" fontAlgn="ctr"/>
                      <a:r>
                        <a:rPr lang="en-US" altLang="ja-JP" sz="1800" b="0" i="0" u="none" strike="noStrike" dirty="0">
                          <a:solidFill>
                            <a:srgbClr val="000000"/>
                          </a:solidFill>
                          <a:effectLst/>
                          <a:latin typeface="+mn-ea"/>
                          <a:ea typeface="+mn-ea"/>
                        </a:rPr>
                        <a:t>Korean</a:t>
                      </a:r>
                    </a:p>
                  </a:txBody>
                  <a:tcPr marL="7620" marR="7620" marT="7620" marB="0" anchor="ctr"/>
                </a:tc>
                <a:extLst>
                  <a:ext uri="{0D108BD9-81ED-4DB2-BD59-A6C34878D82A}">
                    <a16:rowId xmlns:a16="http://schemas.microsoft.com/office/drawing/2014/main" val="3940219301"/>
                  </a:ext>
                </a:extLst>
              </a:tr>
            </a:tbl>
          </a:graphicData>
        </a:graphic>
      </p:graphicFrame>
    </p:spTree>
    <p:extLst>
      <p:ext uri="{BB962C8B-B14F-4D97-AF65-F5344CB8AC3E}">
        <p14:creationId xmlns:p14="http://schemas.microsoft.com/office/powerpoint/2010/main" val="132720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7FC778D6-55C0-8D50-E051-24A8CBF8EDE5}"/>
              </a:ext>
            </a:extLst>
          </p:cNvPr>
          <p:cNvGraphicFramePr>
            <a:graphicFrameLocks noGrp="1"/>
          </p:cNvGraphicFramePr>
          <p:nvPr/>
        </p:nvGraphicFramePr>
        <p:xfrm>
          <a:off x="782465" y="647046"/>
          <a:ext cx="11047585" cy="6031339"/>
        </p:xfrm>
        <a:graphic>
          <a:graphicData uri="http://schemas.openxmlformats.org/drawingml/2006/table">
            <a:tbl>
              <a:tblPr>
                <a:tableStyleId>{5C22544A-7EE6-4342-B048-85BDC9FD1C3A}</a:tableStyleId>
              </a:tblPr>
              <a:tblGrid>
                <a:gridCol w="5221261">
                  <a:extLst>
                    <a:ext uri="{9D8B030D-6E8A-4147-A177-3AD203B41FA5}">
                      <a16:colId xmlns:a16="http://schemas.microsoft.com/office/drawing/2014/main" val="395749624"/>
                    </a:ext>
                  </a:extLst>
                </a:gridCol>
                <a:gridCol w="1472152">
                  <a:extLst>
                    <a:ext uri="{9D8B030D-6E8A-4147-A177-3AD203B41FA5}">
                      <a16:colId xmlns:a16="http://schemas.microsoft.com/office/drawing/2014/main" val="1829128608"/>
                    </a:ext>
                  </a:extLst>
                </a:gridCol>
                <a:gridCol w="1227884">
                  <a:extLst>
                    <a:ext uri="{9D8B030D-6E8A-4147-A177-3AD203B41FA5}">
                      <a16:colId xmlns:a16="http://schemas.microsoft.com/office/drawing/2014/main" val="1742946287"/>
                    </a:ext>
                  </a:extLst>
                </a:gridCol>
                <a:gridCol w="1197245">
                  <a:extLst>
                    <a:ext uri="{9D8B030D-6E8A-4147-A177-3AD203B41FA5}">
                      <a16:colId xmlns:a16="http://schemas.microsoft.com/office/drawing/2014/main" val="2050415061"/>
                    </a:ext>
                  </a:extLst>
                </a:gridCol>
                <a:gridCol w="1929043">
                  <a:extLst>
                    <a:ext uri="{9D8B030D-6E8A-4147-A177-3AD203B41FA5}">
                      <a16:colId xmlns:a16="http://schemas.microsoft.com/office/drawing/2014/main" val="847384958"/>
                    </a:ext>
                  </a:extLst>
                </a:gridCol>
              </a:tblGrid>
              <a:tr h="690471">
                <a:tc>
                  <a:txBody>
                    <a:bodyPr/>
                    <a:lstStyle/>
                    <a:p>
                      <a:pPr algn="l" fontAlgn="ctr"/>
                      <a:r>
                        <a:rPr lang="ja-JP" altLang="en-US" sz="2000" u="none" strike="noStrike" dirty="0">
                          <a:effectLst/>
                        </a:rPr>
                        <a:t>学校名　</a:t>
                      </a:r>
                      <a:r>
                        <a:rPr lang="en-US" altLang="ja-JP" sz="2000" u="none" strike="noStrike" dirty="0">
                          <a:effectLst/>
                        </a:rPr>
                        <a:t>Names</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1800" u="none" strike="noStrike" dirty="0">
                          <a:effectLst/>
                        </a:rPr>
                        <a:t>所在地</a:t>
                      </a:r>
                      <a:br>
                        <a:rPr lang="en-US" altLang="ja-JP" sz="1800" u="none" strike="noStrike" dirty="0">
                          <a:effectLst/>
                        </a:rPr>
                      </a:br>
                      <a:r>
                        <a:rPr lang="en-US" altLang="ja-JP" sz="1800" u="none" strike="noStrike" dirty="0">
                          <a:effectLst/>
                        </a:rPr>
                        <a:t>Location</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1800" u="none" strike="noStrike" dirty="0">
                          <a:effectLst/>
                        </a:rPr>
                        <a:t>設立年度</a:t>
                      </a:r>
                      <a:br>
                        <a:rPr lang="en-US" altLang="ja-JP" sz="1800" u="none" strike="noStrike" dirty="0">
                          <a:effectLst/>
                        </a:rPr>
                      </a:br>
                      <a:r>
                        <a:rPr lang="en-US" altLang="ja-JP" sz="1400" u="none" strike="noStrike" dirty="0">
                          <a:effectLst/>
                        </a:rPr>
                        <a:t>Official Year of Est.</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1800" u="none" strike="noStrike" dirty="0">
                          <a:effectLst/>
                        </a:rPr>
                        <a:t>修学年限</a:t>
                      </a:r>
                      <a:br>
                        <a:rPr lang="en-US" altLang="ja-JP" sz="1800" u="none" strike="noStrike" dirty="0">
                          <a:effectLst/>
                        </a:rPr>
                      </a:br>
                      <a:r>
                        <a:rPr lang="en-US" altLang="ja-JP" sz="1400" u="none" strike="noStrike" dirty="0">
                          <a:effectLst/>
                        </a:rPr>
                        <a:t>Term of Study(years)</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管轄宣教部</a:t>
                      </a:r>
                      <a:b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Mission</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2746408788"/>
                  </a:ext>
                </a:extLst>
              </a:tr>
              <a:tr h="601378">
                <a:tc>
                  <a:txBody>
                    <a:bodyPr/>
                    <a:lstStyle/>
                    <a:p>
                      <a:pPr algn="l" fontAlgn="ctr"/>
                      <a:r>
                        <a:rPr lang="ja-JP" altLang="en-US" sz="2000" b="1" u="none" strike="noStrike" dirty="0">
                          <a:effectLst/>
                        </a:rPr>
                        <a:t>官立専門学校　</a:t>
                      </a:r>
                      <a:r>
                        <a:rPr lang="en-US" altLang="ja-JP" sz="2000" b="1" u="none" strike="noStrike" dirty="0">
                          <a:effectLst/>
                        </a:rPr>
                        <a:t>Public College</a:t>
                      </a:r>
                      <a:br>
                        <a:rPr lang="en-US" altLang="zh-CN" sz="2000" b="1" u="none" strike="noStrike" dirty="0">
                          <a:effectLst/>
                        </a:rPr>
                      </a:br>
                      <a:r>
                        <a:rPr lang="zh-CN" altLang="en-US" sz="2000" u="none" strike="noStrike" dirty="0">
                          <a:effectLst/>
                        </a:rPr>
                        <a:t>京城医学専門学校 </a:t>
                      </a:r>
                      <a:r>
                        <a:rPr lang="en-US" altLang="zh-CN" sz="2000" u="none" strike="noStrike" dirty="0">
                          <a:effectLst/>
                        </a:rPr>
                        <a:t>Keijo Medical </a:t>
                      </a:r>
                      <a:endParaRPr lang="zh-CN"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2000" u="none" strike="noStrike" dirty="0">
                          <a:effectLst/>
                        </a:rPr>
                        <a:t>京城 </a:t>
                      </a:r>
                      <a:r>
                        <a:rPr lang="en-US" altLang="ja-JP" sz="2000" u="none" strike="noStrike" dirty="0">
                          <a:effectLst/>
                        </a:rPr>
                        <a:t>Seoul</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1916</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4</a:t>
                      </a: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2360691081"/>
                  </a:ext>
                </a:extLst>
              </a:tr>
              <a:tr h="324197">
                <a:tc>
                  <a:txBody>
                    <a:bodyPr/>
                    <a:lstStyle/>
                    <a:p>
                      <a:pPr algn="l" fontAlgn="ctr"/>
                      <a:r>
                        <a:rPr lang="ja-JP" altLang="en-US" sz="2000" u="none" strike="noStrike" dirty="0">
                          <a:effectLst/>
                        </a:rPr>
                        <a:t>京城高等工業学校 </a:t>
                      </a:r>
                      <a:r>
                        <a:rPr lang="en-US" altLang="ja-JP" sz="2000" u="none" strike="noStrike" dirty="0">
                          <a:effectLst/>
                        </a:rPr>
                        <a:t>Keijo Engineering</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2000" u="none" strike="noStrike" dirty="0">
                          <a:effectLst/>
                        </a:rPr>
                        <a:t>京城 </a:t>
                      </a:r>
                      <a:r>
                        <a:rPr lang="en-US" altLang="ja-JP" sz="2000" u="none" strike="noStrike" dirty="0">
                          <a:effectLst/>
                        </a:rPr>
                        <a:t>Seoul </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1916</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3</a:t>
                      </a: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2937500810"/>
                  </a:ext>
                </a:extLst>
              </a:tr>
              <a:tr h="601378">
                <a:tc>
                  <a:txBody>
                    <a:bodyPr/>
                    <a:lstStyle/>
                    <a:p>
                      <a:pPr algn="l" fontAlgn="ctr"/>
                      <a:r>
                        <a:rPr lang="ja-JP" altLang="en-US" sz="2000" u="none" strike="noStrike" dirty="0">
                          <a:effectLst/>
                        </a:rPr>
                        <a:t>水原高等農林学校 </a:t>
                      </a:r>
                      <a:r>
                        <a:rPr lang="en-US" altLang="ja-JP" sz="2000" u="none" strike="noStrike" dirty="0">
                          <a:effectLst/>
                        </a:rPr>
                        <a:t>Suwon Agricultural</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u="none" strike="noStrike" dirty="0">
                          <a:effectLst/>
                        </a:rPr>
                        <a:t>水原</a:t>
                      </a:r>
                      <a:r>
                        <a:rPr lang="en-US" altLang="ja-JP" sz="2000" u="none" strike="noStrike" dirty="0">
                          <a:effectLst/>
                        </a:rPr>
                        <a:t> </a:t>
                      </a:r>
                      <a:r>
                        <a:rPr lang="en-US" altLang="ja-JP" sz="2000" u="none" strike="noStrike" dirty="0" err="1">
                          <a:effectLst/>
                        </a:rPr>
                        <a:t>Suw</a:t>
                      </a:r>
                      <a:r>
                        <a:rPr kumimoji="1" lang="en-US" altLang="ja-JP" sz="1800" kern="1200" dirty="0" err="1">
                          <a:solidFill>
                            <a:schemeClr val="dk1"/>
                          </a:solidFill>
                          <a:effectLst/>
                          <a:latin typeface="+mn-lt"/>
                          <a:ea typeface="+mn-ea"/>
                          <a:cs typeface="+mn-cs"/>
                        </a:rPr>
                        <a:t>ŏ</a:t>
                      </a:r>
                      <a:r>
                        <a:rPr lang="en-US" altLang="ja-JP" sz="2000" b="0" i="0" u="none" strike="noStrike" dirty="0" err="1">
                          <a:solidFill>
                            <a:srgbClr val="000000"/>
                          </a:solidFill>
                          <a:effectLst/>
                          <a:latin typeface="游ゴシック" panose="020B0400000000000000" pitchFamily="50" charset="-128"/>
                          <a:ea typeface="游ゴシック" panose="020B0400000000000000" pitchFamily="50" charset="-128"/>
                        </a:rPr>
                        <a:t>n</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1918</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3</a:t>
                      </a: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4236012630"/>
                  </a:ext>
                </a:extLst>
              </a:tr>
              <a:tr h="324197">
                <a:tc>
                  <a:txBody>
                    <a:bodyPr/>
                    <a:lstStyle/>
                    <a:p>
                      <a:pPr algn="l" fontAlgn="ctr"/>
                      <a:r>
                        <a:rPr lang="ja-JP" altLang="en-US" sz="2000" u="none" strike="noStrike" dirty="0">
                          <a:effectLst/>
                        </a:rPr>
                        <a:t>京城法律専門学校 </a:t>
                      </a:r>
                      <a:r>
                        <a:rPr lang="en-US" altLang="ja-JP" sz="2000" u="none" strike="noStrike" dirty="0">
                          <a:effectLst/>
                        </a:rPr>
                        <a:t>Keijo Legal </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2000" u="none" strike="noStrike" dirty="0">
                          <a:effectLst/>
                        </a:rPr>
                        <a:t>京城 </a:t>
                      </a:r>
                      <a:r>
                        <a:rPr lang="en-US" altLang="ja-JP" sz="2000" u="none" strike="noStrike" dirty="0">
                          <a:effectLst/>
                        </a:rPr>
                        <a:t>Seoul </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1922</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3</a:t>
                      </a: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1366502179"/>
                  </a:ext>
                </a:extLst>
              </a:tr>
              <a:tr h="324197">
                <a:tc>
                  <a:txBody>
                    <a:bodyPr/>
                    <a:lstStyle/>
                    <a:p>
                      <a:pPr algn="l" fontAlgn="ctr"/>
                      <a:r>
                        <a:rPr lang="ja-JP" altLang="en-US" sz="2000" u="none" strike="noStrike" dirty="0">
                          <a:effectLst/>
                        </a:rPr>
                        <a:t>京城高等商業学校 </a:t>
                      </a:r>
                      <a:r>
                        <a:rPr lang="en-US" altLang="ja-JP" sz="2000" u="none" strike="noStrike" dirty="0">
                          <a:effectLst/>
                        </a:rPr>
                        <a:t>Keijo Commerce </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2000" u="none" strike="noStrike" dirty="0">
                          <a:effectLst/>
                        </a:rPr>
                        <a:t>京城 </a:t>
                      </a:r>
                      <a:r>
                        <a:rPr lang="en-US" altLang="ja-JP" sz="2000" u="none" strike="noStrike" dirty="0">
                          <a:effectLst/>
                        </a:rPr>
                        <a:t>Seoul</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1922</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a:effectLst/>
                        </a:rPr>
                        <a:t>3</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3724667003"/>
                  </a:ext>
                </a:extLst>
              </a:tr>
              <a:tr h="205919">
                <a:tc>
                  <a:txBody>
                    <a:bodyPr/>
                    <a:lstStyle/>
                    <a:p>
                      <a:pPr algn="l"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endParaRPr lang="ja-JP" altLang="en-US"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870442365"/>
                  </a:ext>
                </a:extLst>
              </a:tr>
              <a:tr h="0">
                <a:tc>
                  <a:txBody>
                    <a:bodyPr/>
                    <a:lstStyle/>
                    <a:p>
                      <a:pPr algn="l" fontAlgn="ctr"/>
                      <a:r>
                        <a:rPr lang="ja-JP" altLang="en-US" sz="2000" b="1" u="none" strike="noStrike" dirty="0">
                          <a:effectLst/>
                        </a:rPr>
                        <a:t>私立専門学校　　</a:t>
                      </a:r>
                      <a:r>
                        <a:rPr lang="en-US" altLang="ja-JP" sz="2000" b="1" u="none" strike="noStrike" dirty="0">
                          <a:effectLst/>
                        </a:rPr>
                        <a:t>Private College</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endParaRPr lang="ja-JP" altLang="en-US"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1670893785"/>
                  </a:ext>
                </a:extLst>
              </a:tr>
              <a:tr h="324197">
                <a:tc>
                  <a:txBody>
                    <a:bodyPr/>
                    <a:lstStyle/>
                    <a:p>
                      <a:pPr algn="l" fontAlgn="ctr"/>
                      <a:r>
                        <a:rPr lang="ja-JP" altLang="en-US" sz="2000" u="none" strike="noStrike" dirty="0">
                          <a:effectLst/>
                        </a:rPr>
                        <a:t>延禧専門学校 </a:t>
                      </a:r>
                      <a:r>
                        <a:rPr lang="en-US" altLang="ja-JP" sz="2000" u="none" strike="noStrike" dirty="0">
                          <a:effectLst/>
                        </a:rPr>
                        <a:t>Chosen Christian College</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2000" u="none" strike="noStrike" dirty="0">
                          <a:effectLst/>
                        </a:rPr>
                        <a:t>京城 </a:t>
                      </a:r>
                      <a:r>
                        <a:rPr lang="en-US" altLang="ja-JP" sz="2000" u="none" strike="noStrike" dirty="0">
                          <a:effectLst/>
                        </a:rPr>
                        <a:t>Seoul</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1917</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3</a:t>
                      </a:r>
                      <a:r>
                        <a:rPr lang="ja-JP" altLang="en-US" sz="2000" u="none" strike="noStrike" dirty="0">
                          <a:effectLst/>
                        </a:rPr>
                        <a:t>ー４</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Seoul </a:t>
                      </a:r>
                      <a:r>
                        <a:rPr lang="en-US" altLang="ja-JP" sz="1600" b="0" i="0" u="none" strike="noStrike" dirty="0" err="1">
                          <a:solidFill>
                            <a:srgbClr val="000000"/>
                          </a:solidFill>
                          <a:effectLst/>
                          <a:latin typeface="游ゴシック" panose="020B0400000000000000" pitchFamily="50" charset="-128"/>
                          <a:ea typeface="游ゴシック" panose="020B0400000000000000" pitchFamily="50" charset="-128"/>
                        </a:rPr>
                        <a:t>Presby</a:t>
                      </a: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 &amp;   </a:t>
                      </a:r>
                    </a:p>
                    <a:p>
                      <a:pPr algn="ct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 Method. N &amp; S</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2218245749"/>
                  </a:ext>
                </a:extLst>
              </a:tr>
              <a:tr h="757513">
                <a:tc>
                  <a:txBody>
                    <a:bodyPr/>
                    <a:lstStyle/>
                    <a:p>
                      <a:pPr algn="l" fontAlgn="ctr"/>
                      <a:r>
                        <a:rPr lang="ja-JP" altLang="en-US" sz="2000" u="none" strike="noStrike" dirty="0">
                          <a:effectLst/>
                        </a:rPr>
                        <a:t>セブランス連合医学専門学校</a:t>
                      </a:r>
                      <a:br>
                        <a:rPr lang="en-US" altLang="ja-JP" sz="2000" u="none" strike="noStrike" dirty="0">
                          <a:effectLst/>
                        </a:rPr>
                      </a:br>
                      <a:r>
                        <a:rPr lang="en-US" altLang="ja-JP" sz="2000" u="none" strike="noStrike" dirty="0">
                          <a:effectLst/>
                        </a:rPr>
                        <a:t>           Severance Union Medical College</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2000" u="none" strike="noStrike" dirty="0">
                          <a:effectLst/>
                        </a:rPr>
                        <a:t>京城 </a:t>
                      </a:r>
                      <a:r>
                        <a:rPr lang="en-US" altLang="ja-JP" sz="2000" u="none" strike="noStrike" dirty="0">
                          <a:effectLst/>
                        </a:rPr>
                        <a:t>Seoul</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1917</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4</a:t>
                      </a: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All P &amp; M</a:t>
                      </a:r>
                    </a:p>
                  </a:txBody>
                  <a:tcPr marL="7620" marR="7620" marT="7620" marB="0" anchor="ctr"/>
                </a:tc>
                <a:extLst>
                  <a:ext uri="{0D108BD9-81ED-4DB2-BD59-A6C34878D82A}">
                    <a16:rowId xmlns:a16="http://schemas.microsoft.com/office/drawing/2014/main" val="2954545272"/>
                  </a:ext>
                </a:extLst>
              </a:tr>
              <a:tr h="324197">
                <a:tc>
                  <a:txBody>
                    <a:bodyPr/>
                    <a:lstStyle/>
                    <a:p>
                      <a:pPr algn="l" fontAlgn="ctr"/>
                      <a:r>
                        <a:rPr lang="ja-JP" altLang="en-US" sz="2000" u="none" strike="noStrike" dirty="0">
                          <a:effectLst/>
                        </a:rPr>
                        <a:t>普成専門学校 </a:t>
                      </a:r>
                      <a:r>
                        <a:rPr lang="en-US" altLang="ja-JP" sz="2000" u="none" strike="noStrike" dirty="0" err="1">
                          <a:effectLst/>
                        </a:rPr>
                        <a:t>Posung</a:t>
                      </a:r>
                      <a:r>
                        <a:rPr lang="en-US" altLang="ja-JP" sz="2000" u="none" strike="noStrike" dirty="0">
                          <a:effectLst/>
                        </a:rPr>
                        <a:t> College</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2000" u="none" strike="noStrike" dirty="0">
                          <a:effectLst/>
                        </a:rPr>
                        <a:t>京城 </a:t>
                      </a:r>
                      <a:r>
                        <a:rPr lang="en-US" altLang="ja-JP" sz="2000" u="none" strike="noStrike" dirty="0">
                          <a:effectLst/>
                        </a:rPr>
                        <a:t>Seoul</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1922</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3</a:t>
                      </a: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Korean</a:t>
                      </a:r>
                    </a:p>
                  </a:txBody>
                  <a:tcPr marL="7620" marR="7620" marT="7620" marB="0" anchor="ctr"/>
                </a:tc>
                <a:extLst>
                  <a:ext uri="{0D108BD9-81ED-4DB2-BD59-A6C34878D82A}">
                    <a16:rowId xmlns:a16="http://schemas.microsoft.com/office/drawing/2014/main" val="46188272"/>
                  </a:ext>
                </a:extLst>
              </a:tr>
              <a:tr h="304400">
                <a:tc>
                  <a:txBody>
                    <a:bodyPr/>
                    <a:lstStyle/>
                    <a:p>
                      <a:pPr algn="l" fontAlgn="ctr"/>
                      <a:r>
                        <a:rPr lang="ja-JP" altLang="en-US" sz="2000" u="none" strike="noStrike" dirty="0">
                          <a:effectLst/>
                        </a:rPr>
                        <a:t>梨花女子専門学校</a:t>
                      </a:r>
                      <a:r>
                        <a:rPr lang="en-US" altLang="ja-JP" sz="2000" u="none" strike="noStrike" dirty="0">
                          <a:effectLst/>
                        </a:rPr>
                        <a:t> </a:t>
                      </a:r>
                      <a:r>
                        <a:rPr lang="en-US" altLang="ja-JP" sz="2000" u="none" strike="noStrike" dirty="0" err="1">
                          <a:effectLst/>
                        </a:rPr>
                        <a:t>Ewha</a:t>
                      </a:r>
                      <a:r>
                        <a:rPr lang="en-US" altLang="ja-JP" sz="2000" u="none" strike="noStrike" dirty="0">
                          <a:effectLst/>
                        </a:rPr>
                        <a:t> Women’s</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2000" u="none" strike="noStrike" dirty="0">
                          <a:effectLst/>
                        </a:rPr>
                        <a:t>京城 </a:t>
                      </a:r>
                      <a:r>
                        <a:rPr lang="en-US" altLang="ja-JP" sz="2000" u="none" strike="noStrike" dirty="0">
                          <a:effectLst/>
                        </a:rPr>
                        <a:t>Seoul</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1925</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4</a:t>
                      </a: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NM, SM</a:t>
                      </a:r>
                    </a:p>
                  </a:txBody>
                  <a:tcPr marL="7620" marR="7620" marT="7620" marB="0" anchor="ctr"/>
                </a:tc>
                <a:extLst>
                  <a:ext uri="{0D108BD9-81ED-4DB2-BD59-A6C34878D82A}">
                    <a16:rowId xmlns:a16="http://schemas.microsoft.com/office/drawing/2014/main" val="4254673144"/>
                  </a:ext>
                </a:extLst>
              </a:tr>
              <a:tr h="601378">
                <a:tc>
                  <a:txBody>
                    <a:bodyPr/>
                    <a:lstStyle/>
                    <a:p>
                      <a:pPr algn="l" fontAlgn="ctr"/>
                      <a:r>
                        <a:rPr lang="ja-JP" altLang="en-US" sz="2000" u="none" strike="noStrike" dirty="0">
                          <a:effectLst/>
                        </a:rPr>
                        <a:t>崇実専門学校 </a:t>
                      </a:r>
                      <a:r>
                        <a:rPr lang="en-US" altLang="ja-JP" sz="1800" u="none" strike="noStrike" dirty="0" err="1">
                          <a:effectLst/>
                        </a:rPr>
                        <a:t>Soongsil</a:t>
                      </a:r>
                      <a:r>
                        <a:rPr lang="en-US" altLang="ja-JP" sz="1800" u="none" strike="noStrike" dirty="0">
                          <a:effectLst/>
                        </a:rPr>
                        <a:t> Christian College</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2000" u="none" strike="noStrike" dirty="0">
                          <a:effectLst/>
                        </a:rPr>
                        <a:t>平壌 </a:t>
                      </a:r>
                      <a:r>
                        <a:rPr lang="en-US" altLang="ja-JP" sz="2000" u="none" strike="noStrike" dirty="0" err="1">
                          <a:effectLst/>
                        </a:rPr>
                        <a:t>Py</a:t>
                      </a:r>
                      <a:r>
                        <a:rPr kumimoji="1" lang="en-US" altLang="ja-JP" sz="2000" kern="1200" dirty="0" err="1">
                          <a:solidFill>
                            <a:schemeClr val="dk1"/>
                          </a:solidFill>
                          <a:effectLst/>
                          <a:latin typeface="+mn-lt"/>
                          <a:ea typeface="+mn-ea"/>
                          <a:cs typeface="+mn-cs"/>
                        </a:rPr>
                        <a:t>ŏngyang</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1925</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2000" u="none" strike="noStrike" dirty="0">
                          <a:effectLst/>
                        </a:rPr>
                        <a:t>4</a:t>
                      </a: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altLang="ja-JP" sz="1600" u="none" strike="noStrike" dirty="0" err="1">
                          <a:effectLst/>
                        </a:rPr>
                        <a:t>Py</a:t>
                      </a:r>
                      <a:r>
                        <a:rPr kumimoji="1" lang="en-US" altLang="ja-JP" sz="1600" kern="1200" dirty="0" err="1">
                          <a:solidFill>
                            <a:schemeClr val="dk1"/>
                          </a:solidFill>
                          <a:effectLst/>
                          <a:latin typeface="+mn-lt"/>
                          <a:ea typeface="+mn-ea"/>
                          <a:cs typeface="+mn-cs"/>
                        </a:rPr>
                        <a:t>ŏngyang</a:t>
                      </a:r>
                      <a:r>
                        <a:rPr kumimoji="1" lang="en-US" altLang="ja-JP" sz="1600" kern="1200" dirty="0">
                          <a:solidFill>
                            <a:schemeClr val="dk1"/>
                          </a:solidFill>
                          <a:effectLst/>
                          <a:latin typeface="+mn-lt"/>
                          <a:ea typeface="+mn-ea"/>
                          <a:cs typeface="+mn-cs"/>
                        </a:rPr>
                        <a:t> </a:t>
                      </a:r>
                      <a:r>
                        <a:rPr kumimoji="1" lang="en-US" altLang="ja-JP" sz="1600" kern="1200" dirty="0" err="1">
                          <a:solidFill>
                            <a:schemeClr val="dk1"/>
                          </a:solidFill>
                          <a:effectLst/>
                          <a:latin typeface="+mn-lt"/>
                          <a:ea typeface="+mn-ea"/>
                          <a:cs typeface="+mn-cs"/>
                        </a:rPr>
                        <a:t>Preby</a:t>
                      </a:r>
                      <a:r>
                        <a:rPr kumimoji="1" lang="en-US" altLang="ja-JP" sz="2000" kern="1200" dirty="0">
                          <a:solidFill>
                            <a:schemeClr val="dk1"/>
                          </a:solidFill>
                          <a:effectLst/>
                          <a:latin typeface="+mn-lt"/>
                          <a:ea typeface="+mn-ea"/>
                          <a:cs typeface="+mn-cs"/>
                        </a:rPr>
                        <a:t>,</a:t>
                      </a:r>
                      <a:r>
                        <a:rPr kumimoji="1" lang="ja-JP" altLang="en-US" sz="2000" kern="1200" dirty="0">
                          <a:solidFill>
                            <a:schemeClr val="dk1"/>
                          </a:solidFill>
                          <a:effectLst/>
                          <a:latin typeface="+mn-lt"/>
                          <a:ea typeface="+mn-ea"/>
                          <a:cs typeface="+mn-cs"/>
                        </a:rPr>
                        <a:t> </a:t>
                      </a:r>
                      <a:r>
                        <a:rPr kumimoji="1" lang="en-US" altLang="ja-JP" sz="1600" kern="1200" dirty="0">
                          <a:solidFill>
                            <a:schemeClr val="dk1"/>
                          </a:solidFill>
                          <a:effectLst/>
                          <a:latin typeface="+mn-lt"/>
                          <a:ea typeface="+mn-ea"/>
                          <a:cs typeface="+mn-cs"/>
                        </a:rPr>
                        <a:t>SP, AP, CP</a:t>
                      </a:r>
                      <a:endPar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2128801127"/>
                  </a:ext>
                </a:extLst>
              </a:tr>
            </a:tbl>
          </a:graphicData>
        </a:graphic>
      </p:graphicFrame>
      <p:sp>
        <p:nvSpPr>
          <p:cNvPr id="4" name="テキスト ボックス 3">
            <a:extLst>
              <a:ext uri="{FF2B5EF4-FFF2-40B4-BE49-F238E27FC236}">
                <a16:creationId xmlns:a16="http://schemas.microsoft.com/office/drawing/2014/main" id="{88DBBA12-998D-4E34-4E64-DB000C4E8FDE}"/>
              </a:ext>
            </a:extLst>
          </p:cNvPr>
          <p:cNvSpPr txBox="1"/>
          <p:nvPr/>
        </p:nvSpPr>
        <p:spPr>
          <a:xfrm>
            <a:off x="4236334" y="625033"/>
            <a:ext cx="184731" cy="369332"/>
          </a:xfrm>
          <a:prstGeom prst="rect">
            <a:avLst/>
          </a:prstGeom>
          <a:noFill/>
        </p:spPr>
        <p:txBody>
          <a:bodyPr wrap="none" rtlCol="0">
            <a:spAutoFit/>
          </a:bodyPr>
          <a:lstStyle/>
          <a:p>
            <a:endParaRPr kumimoji="1" lang="ja-JP" altLang="en-US" dirty="0"/>
          </a:p>
        </p:txBody>
      </p:sp>
      <p:pic>
        <p:nvPicPr>
          <p:cNvPr id="8" name="図 7">
            <a:extLst>
              <a:ext uri="{FF2B5EF4-FFF2-40B4-BE49-F238E27FC236}">
                <a16:creationId xmlns:a16="http://schemas.microsoft.com/office/drawing/2014/main" id="{08E160D9-74FD-2E47-EE32-EC149DDDCBDA}"/>
              </a:ext>
            </a:extLst>
          </p:cNvPr>
          <p:cNvPicPr>
            <a:picLocks noChangeAspect="1"/>
          </p:cNvPicPr>
          <p:nvPr/>
        </p:nvPicPr>
        <p:blipFill>
          <a:blip r:embed="rId3"/>
          <a:stretch>
            <a:fillRect/>
          </a:stretch>
        </p:blipFill>
        <p:spPr>
          <a:xfrm>
            <a:off x="750061" y="5331951"/>
            <a:ext cx="11363929" cy="79255"/>
          </a:xfrm>
          <a:prstGeom prst="rect">
            <a:avLst/>
          </a:prstGeom>
        </p:spPr>
      </p:pic>
      <p:sp>
        <p:nvSpPr>
          <p:cNvPr id="5" name="テキスト ボックス 4">
            <a:extLst>
              <a:ext uri="{FF2B5EF4-FFF2-40B4-BE49-F238E27FC236}">
                <a16:creationId xmlns:a16="http://schemas.microsoft.com/office/drawing/2014/main" id="{4A17ECA0-A2B3-1196-E872-2F026955DC38}"/>
              </a:ext>
            </a:extLst>
          </p:cNvPr>
          <p:cNvSpPr txBox="1"/>
          <p:nvPr/>
        </p:nvSpPr>
        <p:spPr>
          <a:xfrm>
            <a:off x="221089" y="140219"/>
            <a:ext cx="366003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masis MT Pro Medium" panose="02040604050005020304" pitchFamily="18" charset="0"/>
                <a:ea typeface="ＭＳ Ｐ明朝" panose="02020600040205080304" pitchFamily="18" charset="-128"/>
                <a:cs typeface="+mn-cs"/>
              </a:rPr>
              <a:t>朝鮮の専門学校　（</a:t>
            </a:r>
            <a:r>
              <a:rPr kumimoji="1" lang="en-US" altLang="ja-JP" sz="2000" b="0" i="0" u="none" strike="noStrike" kern="1200" cap="none" spc="0" normalizeH="0" baseline="0" noProof="0" dirty="0">
                <a:ln>
                  <a:noFill/>
                </a:ln>
                <a:solidFill>
                  <a:prstClr val="black"/>
                </a:solidFill>
                <a:effectLst/>
                <a:uLnTx/>
                <a:uFillTx/>
                <a:latin typeface="Amasis MT Pro Medium" panose="02040604050005020304" pitchFamily="18" charset="0"/>
                <a:ea typeface="ＭＳ Ｐ明朝" panose="02020600040205080304" pitchFamily="18" charset="-128"/>
                <a:cs typeface="+mn-cs"/>
              </a:rPr>
              <a:t>1920</a:t>
            </a:r>
            <a:r>
              <a:rPr kumimoji="1" lang="ja-JP" altLang="en-US" sz="2000" b="0" i="0" u="none" strike="noStrike" kern="1200" cap="none" spc="0" normalizeH="0" baseline="0" noProof="0" dirty="0">
                <a:ln>
                  <a:noFill/>
                </a:ln>
                <a:solidFill>
                  <a:prstClr val="black"/>
                </a:solidFill>
                <a:effectLst/>
                <a:uLnTx/>
                <a:uFillTx/>
                <a:latin typeface="Amasis MT Pro Medium" panose="02040604050005020304" pitchFamily="18" charset="0"/>
                <a:ea typeface="ＭＳ Ｐ明朝" panose="02020600040205080304" pitchFamily="18" charset="-128"/>
                <a:cs typeface="+mn-cs"/>
              </a:rPr>
              <a:t>年代）</a:t>
            </a:r>
          </a:p>
        </p:txBody>
      </p:sp>
    </p:spTree>
    <p:extLst>
      <p:ext uri="{BB962C8B-B14F-4D97-AF65-F5344CB8AC3E}">
        <p14:creationId xmlns:p14="http://schemas.microsoft.com/office/powerpoint/2010/main" val="4293059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2851FD4-43A4-EF95-919A-C242DD0F1A42}"/>
              </a:ext>
            </a:extLst>
          </p:cNvPr>
          <p:cNvSpPr txBox="1"/>
          <p:nvPr/>
        </p:nvSpPr>
        <p:spPr>
          <a:xfrm>
            <a:off x="633730" y="248249"/>
            <a:ext cx="36703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2400" dirty="0"/>
              <a:t>1920</a:t>
            </a:r>
            <a:r>
              <a:rPr kumimoji="1" lang="ja-JP" altLang="en-US" sz="2400" dirty="0"/>
              <a:t>年代の崇実専門学校</a:t>
            </a:r>
            <a:endParaRPr kumimoji="1" lang="en-US" altLang="ja-JP" sz="2400" dirty="0"/>
          </a:p>
        </p:txBody>
      </p:sp>
      <p:sp>
        <p:nvSpPr>
          <p:cNvPr id="4" name="テキスト ボックス 3">
            <a:extLst>
              <a:ext uri="{FF2B5EF4-FFF2-40B4-BE49-F238E27FC236}">
                <a16:creationId xmlns:a16="http://schemas.microsoft.com/office/drawing/2014/main" id="{F7832399-ECF7-8DF8-4474-23C4816D74BF}"/>
              </a:ext>
            </a:extLst>
          </p:cNvPr>
          <p:cNvSpPr txBox="1"/>
          <p:nvPr/>
        </p:nvSpPr>
        <p:spPr>
          <a:xfrm>
            <a:off x="494029" y="1086931"/>
            <a:ext cx="7026276" cy="3477875"/>
          </a:xfrm>
          <a:prstGeom prst="rect">
            <a:avLst/>
          </a:prstGeom>
          <a:noFill/>
        </p:spPr>
        <p:txBody>
          <a:bodyPr wrap="square" rtlCol="0">
            <a:spAutoFit/>
          </a:bodyPr>
          <a:lstStyle/>
          <a:p>
            <a:pPr marL="285750" indent="-285750">
              <a:lnSpc>
                <a:spcPts val="2400"/>
              </a:lnSpc>
              <a:buFont typeface="Wingdings" panose="05000000000000000000" pitchFamily="2" charset="2"/>
              <a:buChar char="u"/>
            </a:pPr>
            <a:r>
              <a:rPr lang="ja-JP" altLang="en-US" sz="2000" dirty="0"/>
              <a:t>キリスト教主義教育を貫くため、日本の総督府の少ない「非認可校」を貫き、宗教教育重視。厳格なクリスチャンコード維持。学生も信徒の必要性。</a:t>
            </a:r>
            <a:endParaRPr lang="en-US" altLang="ja-JP" sz="2000" dirty="0"/>
          </a:p>
          <a:p>
            <a:pPr marL="285750" indent="-285750">
              <a:lnSpc>
                <a:spcPts val="2400"/>
              </a:lnSpc>
              <a:buFont typeface="Wingdings" panose="05000000000000000000" pitchFamily="2" charset="2"/>
              <a:buChar char="u"/>
            </a:pPr>
            <a:r>
              <a:rPr lang="ja-JP" altLang="en-US" sz="2000" dirty="0"/>
              <a:t>非認可校のため、学生に卒業後の進学機会が少なく、韓国人不満。→　総督府に認可求める動き。</a:t>
            </a:r>
            <a:endParaRPr lang="en-US" altLang="ja-JP" sz="2000" dirty="0"/>
          </a:p>
          <a:p>
            <a:pPr marL="285750" indent="-285750">
              <a:lnSpc>
                <a:spcPts val="2400"/>
              </a:lnSpc>
              <a:buFont typeface="Wingdings" panose="05000000000000000000" pitchFamily="2" charset="2"/>
              <a:buChar char="u"/>
            </a:pPr>
            <a:r>
              <a:rPr lang="en-US" altLang="ja-JP" sz="2000" dirty="0"/>
              <a:t>1925</a:t>
            </a:r>
            <a:r>
              <a:rPr lang="ja-JP" altLang="en-US" sz="2000" dirty="0"/>
              <a:t>年の「文科」、</a:t>
            </a:r>
            <a:r>
              <a:rPr lang="en-US" altLang="ja-JP" sz="2000" dirty="0"/>
              <a:t>31</a:t>
            </a:r>
            <a:r>
              <a:rPr lang="ja-JP" altLang="en-US" sz="2000" dirty="0"/>
              <a:t>年の「農科」認可にむけて、教授陣、施設、カリキュラムなどの改善に尽力。</a:t>
            </a:r>
            <a:endParaRPr lang="en-US" altLang="ja-JP" sz="2000" dirty="0"/>
          </a:p>
          <a:p>
            <a:pPr>
              <a:lnSpc>
                <a:spcPts val="2400"/>
              </a:lnSpc>
            </a:pPr>
            <a:r>
              <a:rPr lang="ja-JP" altLang="en-US" sz="2000" dirty="0"/>
              <a:t>　　→「大学」レベルの高等教育を受けた教員獲得へ。</a:t>
            </a:r>
            <a:endParaRPr lang="en-US" altLang="ja-JP" sz="2000" dirty="0"/>
          </a:p>
          <a:p>
            <a:pPr>
              <a:lnSpc>
                <a:spcPts val="2400"/>
              </a:lnSpc>
            </a:pPr>
            <a:r>
              <a:rPr lang="ja-JP" altLang="en-US" sz="2000" dirty="0"/>
              <a:t>　　→　朝鮮内に「大学」は京城帝大のみ故、内地の高</a:t>
            </a:r>
            <a:r>
              <a:rPr lang="en-US" altLang="ja-JP" sz="2000" dirty="0"/>
              <a:t>	</a:t>
            </a:r>
            <a:r>
              <a:rPr lang="ja-JP" altLang="en-US" sz="2000" dirty="0"/>
              <a:t>等教育機関卒業者を多数採用。</a:t>
            </a:r>
            <a:br>
              <a:rPr lang="en-US" altLang="ja-JP" sz="2000" dirty="0"/>
            </a:br>
            <a:endParaRPr kumimoji="1" lang="en-US" altLang="ja-JP" sz="2000" dirty="0"/>
          </a:p>
        </p:txBody>
      </p:sp>
      <p:sp>
        <p:nvSpPr>
          <p:cNvPr id="6" name="テキスト ボックス 5">
            <a:extLst>
              <a:ext uri="{FF2B5EF4-FFF2-40B4-BE49-F238E27FC236}">
                <a16:creationId xmlns:a16="http://schemas.microsoft.com/office/drawing/2014/main" id="{D296C8D2-120E-DC35-9049-E870E925755A}"/>
              </a:ext>
            </a:extLst>
          </p:cNvPr>
          <p:cNvSpPr txBox="1"/>
          <p:nvPr/>
        </p:nvSpPr>
        <p:spPr>
          <a:xfrm>
            <a:off x="875664" y="4585270"/>
            <a:ext cx="6805296" cy="1015663"/>
          </a:xfrm>
          <a:prstGeom prst="rect">
            <a:avLst/>
          </a:prstGeom>
          <a:noFill/>
        </p:spPr>
        <p:txBody>
          <a:bodyPr wrap="square">
            <a:spAutoFit/>
          </a:bodyPr>
          <a:lstStyle/>
          <a:p>
            <a:pPr>
              <a:lnSpc>
                <a:spcPts val="2400"/>
              </a:lnSpc>
            </a:pPr>
            <a:r>
              <a:rPr lang="ja-JP" altLang="en-US" sz="2000" b="1" dirty="0"/>
              <a:t>＊この時点で、ソウルの延禧・普成といった私立専門学校に大きく出遅れる。「伝統的」南北対立増幅。</a:t>
            </a:r>
            <a:endParaRPr lang="en-US" altLang="ja-JP" sz="2000" b="1" dirty="0"/>
          </a:p>
          <a:p>
            <a:pPr>
              <a:lnSpc>
                <a:spcPts val="2400"/>
              </a:lnSpc>
            </a:pPr>
            <a:r>
              <a:rPr lang="ja-JP" altLang="en-US" sz="2000" b="1" dirty="0"/>
              <a:t>＊内地での高学歴朝鮮人教員のリクルート必要性。</a:t>
            </a:r>
            <a:endParaRPr kumimoji="1" lang="en-US" altLang="ja-JP" sz="2000" b="1" dirty="0"/>
          </a:p>
        </p:txBody>
      </p:sp>
      <p:pic>
        <p:nvPicPr>
          <p:cNvPr id="8" name="図 7">
            <a:extLst>
              <a:ext uri="{FF2B5EF4-FFF2-40B4-BE49-F238E27FC236}">
                <a16:creationId xmlns:a16="http://schemas.microsoft.com/office/drawing/2014/main" id="{73DEBD85-200C-F1CD-5343-84AE43395B8A}"/>
              </a:ext>
            </a:extLst>
          </p:cNvPr>
          <p:cNvPicPr>
            <a:picLocks noChangeAspect="1"/>
          </p:cNvPicPr>
          <p:nvPr/>
        </p:nvPicPr>
        <p:blipFill>
          <a:blip r:embed="rId2"/>
          <a:stretch>
            <a:fillRect/>
          </a:stretch>
        </p:blipFill>
        <p:spPr>
          <a:xfrm>
            <a:off x="8083550" y="3613666"/>
            <a:ext cx="4029074" cy="2672175"/>
          </a:xfrm>
          <a:prstGeom prst="rect">
            <a:avLst/>
          </a:prstGeom>
        </p:spPr>
      </p:pic>
      <p:sp>
        <p:nvSpPr>
          <p:cNvPr id="9" name="テキスト ボックス 8">
            <a:extLst>
              <a:ext uri="{FF2B5EF4-FFF2-40B4-BE49-F238E27FC236}">
                <a16:creationId xmlns:a16="http://schemas.microsoft.com/office/drawing/2014/main" id="{67BAC890-01A2-707E-83F6-26781DD3F261}"/>
              </a:ext>
            </a:extLst>
          </p:cNvPr>
          <p:cNvSpPr txBox="1"/>
          <p:nvPr/>
        </p:nvSpPr>
        <p:spPr>
          <a:xfrm>
            <a:off x="8284268" y="3244334"/>
            <a:ext cx="3627638" cy="369332"/>
          </a:xfrm>
          <a:prstGeom prst="rect">
            <a:avLst/>
          </a:prstGeom>
          <a:noFill/>
        </p:spPr>
        <p:txBody>
          <a:bodyPr wrap="square" rtlCol="0">
            <a:spAutoFit/>
          </a:bodyPr>
          <a:lstStyle/>
          <a:p>
            <a:r>
              <a:rPr kumimoji="1" lang="ja-JP" altLang="en-US" dirty="0"/>
              <a:t>延禧専門学校（</a:t>
            </a:r>
            <a:r>
              <a:rPr kumimoji="1" lang="en-US" altLang="ja-JP" dirty="0"/>
              <a:t>1938</a:t>
            </a:r>
            <a:r>
              <a:rPr kumimoji="1" lang="ja-JP" altLang="en-US" dirty="0"/>
              <a:t>ソウル）</a:t>
            </a:r>
          </a:p>
        </p:txBody>
      </p:sp>
      <p:pic>
        <p:nvPicPr>
          <p:cNvPr id="10" name="図 9">
            <a:extLst>
              <a:ext uri="{FF2B5EF4-FFF2-40B4-BE49-F238E27FC236}">
                <a16:creationId xmlns:a16="http://schemas.microsoft.com/office/drawing/2014/main" id="{80FC5BAA-26BC-572D-7F11-0695E2EEF415}"/>
              </a:ext>
            </a:extLst>
          </p:cNvPr>
          <p:cNvPicPr>
            <a:picLocks noChangeAspect="1"/>
          </p:cNvPicPr>
          <p:nvPr/>
        </p:nvPicPr>
        <p:blipFill rotWithShape="1">
          <a:blip r:embed="rId3"/>
          <a:srcRect l="19897" t="27101" r="4661" b="9506"/>
          <a:stretch/>
        </p:blipFill>
        <p:spPr>
          <a:xfrm>
            <a:off x="8083550" y="131103"/>
            <a:ext cx="3714750" cy="2364202"/>
          </a:xfrm>
          <a:prstGeom prst="rect">
            <a:avLst/>
          </a:prstGeom>
        </p:spPr>
      </p:pic>
      <p:sp>
        <p:nvSpPr>
          <p:cNvPr id="11" name="テキスト ボックス 10">
            <a:extLst>
              <a:ext uri="{FF2B5EF4-FFF2-40B4-BE49-F238E27FC236}">
                <a16:creationId xmlns:a16="http://schemas.microsoft.com/office/drawing/2014/main" id="{E180DF4B-70DA-2526-8696-5EADA0EE50B7}"/>
              </a:ext>
            </a:extLst>
          </p:cNvPr>
          <p:cNvSpPr txBox="1"/>
          <p:nvPr/>
        </p:nvSpPr>
        <p:spPr>
          <a:xfrm>
            <a:off x="8284268" y="2612498"/>
            <a:ext cx="3627638" cy="369332"/>
          </a:xfrm>
          <a:prstGeom prst="rect">
            <a:avLst/>
          </a:prstGeom>
          <a:noFill/>
        </p:spPr>
        <p:txBody>
          <a:bodyPr wrap="square" rtlCol="0">
            <a:spAutoFit/>
          </a:bodyPr>
          <a:lstStyle/>
          <a:p>
            <a:r>
              <a:rPr kumimoji="1" lang="ja-JP" altLang="en-US" dirty="0"/>
              <a:t>崇実専門学校（</a:t>
            </a:r>
            <a:r>
              <a:rPr kumimoji="1" lang="en-US" altLang="ja-JP" dirty="0"/>
              <a:t>1929</a:t>
            </a:r>
            <a:r>
              <a:rPr kumimoji="1" lang="ja-JP" altLang="en-US" dirty="0"/>
              <a:t>　平壌）</a:t>
            </a:r>
          </a:p>
        </p:txBody>
      </p:sp>
    </p:spTree>
    <p:extLst>
      <p:ext uri="{BB962C8B-B14F-4D97-AF65-F5344CB8AC3E}">
        <p14:creationId xmlns:p14="http://schemas.microsoft.com/office/powerpoint/2010/main" val="153709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43627EE-A556-E06E-04C3-0366F42CBA00}"/>
              </a:ext>
            </a:extLst>
          </p:cNvPr>
          <p:cNvSpPr txBox="1"/>
          <p:nvPr/>
        </p:nvSpPr>
        <p:spPr>
          <a:xfrm>
            <a:off x="633730" y="248249"/>
            <a:ext cx="471932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東北学院への崇実留学生</a:t>
            </a:r>
            <a:endParaRPr kumimoji="1" lang="en-US" altLang="ja-JP" sz="2400" dirty="0"/>
          </a:p>
        </p:txBody>
      </p:sp>
      <p:pic>
        <p:nvPicPr>
          <p:cNvPr id="3" name="図 2">
            <a:extLst>
              <a:ext uri="{FF2B5EF4-FFF2-40B4-BE49-F238E27FC236}">
                <a16:creationId xmlns:a16="http://schemas.microsoft.com/office/drawing/2014/main" id="{8B387602-6B1F-1C97-78E0-38AA0CE61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880" y="597760"/>
            <a:ext cx="10196195" cy="4753988"/>
          </a:xfrm>
          <a:prstGeom prst="rect">
            <a:avLst/>
          </a:prstGeom>
          <a:noFill/>
          <a:ln>
            <a:noFill/>
          </a:ln>
        </p:spPr>
      </p:pic>
      <p:sp>
        <p:nvSpPr>
          <p:cNvPr id="6" name="テキスト ボックス 5">
            <a:extLst>
              <a:ext uri="{FF2B5EF4-FFF2-40B4-BE49-F238E27FC236}">
                <a16:creationId xmlns:a16="http://schemas.microsoft.com/office/drawing/2014/main" id="{47D236F3-137E-1F5E-6535-29C880403C6F}"/>
              </a:ext>
            </a:extLst>
          </p:cNvPr>
          <p:cNvSpPr txBox="1"/>
          <p:nvPr/>
        </p:nvSpPr>
        <p:spPr>
          <a:xfrm>
            <a:off x="1435100" y="5453225"/>
            <a:ext cx="8343900" cy="695255"/>
          </a:xfrm>
          <a:prstGeom prst="rect">
            <a:avLst/>
          </a:prstGeom>
          <a:noFill/>
        </p:spPr>
        <p:txBody>
          <a:bodyPr wrap="square">
            <a:spAutoFit/>
          </a:bodyPr>
          <a:lstStyle/>
          <a:p>
            <a:pPr>
              <a:lnSpc>
                <a:spcPts val="2400"/>
              </a:lnSpc>
            </a:pPr>
            <a:r>
              <a:rPr lang="ja-JP" altLang="en-US" sz="1800" b="1" dirty="0"/>
              <a:t>＊</a:t>
            </a:r>
            <a:r>
              <a:rPr lang="en-US" altLang="ja-JP" sz="1800" b="1" dirty="0"/>
              <a:t>1910</a:t>
            </a:r>
            <a:r>
              <a:rPr lang="ja-JP" altLang="en-US" sz="1800" b="1" dirty="0"/>
              <a:t>年代まで専門部での朝鮮人受入れはゼロ（神学部のみ</a:t>
            </a:r>
            <a:r>
              <a:rPr lang="en-US" altLang="ja-JP" sz="1800" b="1" dirty="0"/>
              <a:t>1</a:t>
            </a:r>
            <a:r>
              <a:rPr lang="ja-JP" altLang="en-US" sz="1800" b="1" dirty="0"/>
              <a:t>名）</a:t>
            </a:r>
            <a:endParaRPr lang="en-US" altLang="ja-JP" sz="1800" b="1" dirty="0"/>
          </a:p>
          <a:p>
            <a:pPr>
              <a:lnSpc>
                <a:spcPts val="2400"/>
              </a:lnSpc>
            </a:pPr>
            <a:r>
              <a:rPr lang="ja-JP" altLang="en-US" sz="1800" b="1" dirty="0"/>
              <a:t>＊</a:t>
            </a:r>
            <a:r>
              <a:rPr lang="en-US" altLang="ja-JP" sz="1800" b="1" dirty="0"/>
              <a:t>1925</a:t>
            </a:r>
            <a:r>
              <a:rPr lang="ja-JP" altLang="en-US" sz="1800" b="1" dirty="0"/>
              <a:t>年に同時に</a:t>
            </a:r>
            <a:r>
              <a:rPr lang="en-US" altLang="ja-JP" b="1" dirty="0"/>
              <a:t>2</a:t>
            </a:r>
            <a:r>
              <a:rPr lang="ja-JP" altLang="en-US" b="1" dirty="0"/>
              <a:t>日の崇実からの入学（転入）は異例。</a:t>
            </a:r>
            <a:endParaRPr kumimoji="1" lang="en-US" altLang="ja-JP" sz="1800" b="1" dirty="0"/>
          </a:p>
        </p:txBody>
      </p:sp>
    </p:spTree>
    <p:extLst>
      <p:ext uri="{BB962C8B-B14F-4D97-AF65-F5344CB8AC3E}">
        <p14:creationId xmlns:p14="http://schemas.microsoft.com/office/powerpoint/2010/main" val="468173962"/>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4621</TotalTime>
  <Words>2855</Words>
  <Application>Microsoft Office PowerPoint</Application>
  <PresentationFormat>ワイド画面</PresentationFormat>
  <Paragraphs>233</Paragraphs>
  <Slides>18</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GothicBBBPr6N-Medium</vt:lpstr>
      <vt:lpstr>游ゴシック</vt:lpstr>
      <vt:lpstr>Amasis MT Pro Medium</vt:lpstr>
      <vt:lpstr>Arial</vt:lpstr>
      <vt:lpstr>Calibri</vt:lpstr>
      <vt:lpstr>Garamond</vt:lpstr>
      <vt:lpstr>Gill Sans MT</vt:lpstr>
      <vt:lpstr>Wingdings</vt:lpstr>
      <vt:lpstr>ギャラリー</vt:lpstr>
      <vt:lpstr>朝鮮の西北から日本の東北へ －平壌崇実専門学校生の東北学院留学－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経済・社会事件も多数手がけるかたわら、河上肇、宇野弘蔵、山田盛太郎、宮本百合子　有澤廣巳、大内兵衛など、治安維持法違反事件に問われた左翼系インテリを多数弁護で名声を博す。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松谷　基和</dc:creator>
  <cp:lastModifiedBy>松谷　基和</cp:lastModifiedBy>
  <cp:revision>8</cp:revision>
  <dcterms:created xsi:type="dcterms:W3CDTF">2024-08-20T01:15:26Z</dcterms:created>
  <dcterms:modified xsi:type="dcterms:W3CDTF">2024-09-07T03:07:02Z</dcterms:modified>
</cp:coreProperties>
</file>